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roxima Nova"/>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99755605a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99755605a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99755605a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99755605a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99755605a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99755605a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99755605a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99755605a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99755605a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99755605a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99755605a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99755605a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9755605a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99755605a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99755605a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99755605a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666340c2b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666340c2b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99755605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99755605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666340c2b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666340c2b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666340c2b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666340c2b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666340c2b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666340c2b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99755605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99755605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99755605a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99755605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3b00a10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a3b00a10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99755605a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99755605a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99755605a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99755605a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99755605a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99755605a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99755605a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99755605a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666340c2b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666340c2b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99755605a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99755605a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99755605a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99755605a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99755605a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99755605a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99755605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99755605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99755605a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99755605a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99755605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99755605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99755605a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99755605a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9a6017bf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9a6017bf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a3b00a10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a3b00a10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a3b00a10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a3b00a10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666340c2b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666340c2b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66340c2b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666340c2b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666340c2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666340c2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666340c2b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666340c2b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666340c2b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666340c2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66340c2b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666340c2b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66340c2b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66340c2b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9755605a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99755605a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99755605a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99755605a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jpg"/><Relationship Id="rId4" Type="http://schemas.openxmlformats.org/officeDocument/2006/relationships/image" Target="../media/image13.jpg"/><Relationship Id="rId5"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300950" y="1057875"/>
            <a:ext cx="8754900" cy="17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Detection of COVID-19 on X-Ray image datasets using Deep Learning</a:t>
            </a:r>
            <a:endParaRPr sz="3800">
              <a:solidFill>
                <a:schemeClr val="dk2"/>
              </a:solidFill>
            </a:endParaRPr>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 Project 1</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3C47D"/>
                </a:solidFill>
              </a:rPr>
              <a:t>Under the supervision of: Dr. Anupam Agarwal</a:t>
            </a:r>
            <a:endParaRPr sz="1800">
              <a:solidFill>
                <a:srgbClr val="93C47D"/>
              </a:solidFill>
            </a:endParaRPr>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4"/>
          <p:cNvSpPr txBox="1"/>
          <p:nvPr>
            <p:ph idx="1" type="body"/>
          </p:nvPr>
        </p:nvSpPr>
        <p:spPr>
          <a:xfrm>
            <a:off x="311700" y="282200"/>
            <a:ext cx="8520600" cy="42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Paper Title(2):-An Efficient Deep Learning Model to Detect COVID-19 Using Chest X-ray Images</a:t>
            </a:r>
            <a:br>
              <a:rPr lang="en"/>
            </a:br>
            <a:r>
              <a:rPr i="1" lang="en"/>
              <a:t>Authors: Somenath Chakraborty, Beddhu Murali, and Amal K. Mitra</a:t>
            </a:r>
            <a:endParaRPr i="1"/>
          </a:p>
          <a:p>
            <a:pPr indent="0" lvl="0" marL="0" rtl="0" algn="l">
              <a:spcBef>
                <a:spcPts val="1600"/>
              </a:spcBef>
              <a:spcAft>
                <a:spcPts val="0"/>
              </a:spcAft>
              <a:buNone/>
            </a:pPr>
            <a:r>
              <a:rPr lang="en" sz="1600"/>
              <a:t>Summary of Paper(2):-</a:t>
            </a:r>
            <a:endParaRPr sz="1600"/>
          </a:p>
          <a:p>
            <a:pPr indent="-330200" lvl="0" marL="457200" rtl="0" algn="l">
              <a:spcBef>
                <a:spcPts val="1600"/>
              </a:spcBef>
              <a:spcAft>
                <a:spcPts val="0"/>
              </a:spcAft>
              <a:buSzPts val="1600"/>
              <a:buChar char="●"/>
            </a:pPr>
            <a:r>
              <a:rPr lang="en" sz="1600"/>
              <a:t>In this paper, they used the ResNet50 model which introduces the concept of skip connection in the deep layers which helps to solve the problem of vanishing gradient. </a:t>
            </a:r>
            <a:br>
              <a:rPr lang="en" sz="1600"/>
            </a:br>
            <a:endParaRPr sz="1600"/>
          </a:p>
          <a:p>
            <a:pPr indent="-330200" lvl="0" marL="457200" rtl="0" algn="l">
              <a:spcBef>
                <a:spcPts val="0"/>
              </a:spcBef>
              <a:spcAft>
                <a:spcPts val="0"/>
              </a:spcAft>
              <a:buSzPts val="1600"/>
              <a:buChar char="●"/>
            </a:pPr>
            <a:r>
              <a:rPr lang="en" sz="1600"/>
              <a:t>The dataset used is the COVID-19 Radiography Dataset downloaded from Kaggle which had around 20,000 images for COVID and non-COVID based pneumonia and healthy cases.</a:t>
            </a:r>
            <a:br>
              <a:rPr lang="en" sz="1600"/>
            </a:br>
            <a:endParaRPr sz="1600"/>
          </a:p>
          <a:p>
            <a:pPr indent="-330200" lvl="0" marL="457200" rtl="0" algn="l">
              <a:spcBef>
                <a:spcPts val="0"/>
              </a:spcBef>
              <a:spcAft>
                <a:spcPts val="0"/>
              </a:spcAft>
              <a:buSzPts val="1600"/>
              <a:buChar char="●"/>
            </a:pPr>
            <a:r>
              <a:rPr lang="en" sz="1600"/>
              <a:t>The basic idea behind the working of this model is that COVID-19 positive is characterized primarily by patches of ground-glass opacity and consolidations in the lungs.</a:t>
            </a:r>
            <a:endParaRPr sz="1600"/>
          </a:p>
          <a:p>
            <a:pPr indent="0" lvl="0" marL="0" rtl="0" algn="l">
              <a:spcBef>
                <a:spcPts val="1600"/>
              </a:spcBef>
              <a:spcAft>
                <a:spcPts val="16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5"/>
          <p:cNvSpPr txBox="1"/>
          <p:nvPr>
            <p:ph idx="1" type="body"/>
          </p:nvPr>
        </p:nvSpPr>
        <p:spPr>
          <a:xfrm>
            <a:off x="311700" y="200275"/>
            <a:ext cx="8520600" cy="43686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 sz="1600"/>
              <a:t>The best part about this model is that during the data preprocessing stage of the model, the X-Ray images undergo segmentation to get the lung contours. So, the downloaded X-Ray images from Kaggle consisted of many unwanted regions outside the lung contour. This helps our Model to accurately learn the actual infected area but also makes the model more robust while ignoring the unnecessary regions of the chest.</a:t>
            </a:r>
            <a:br>
              <a:rPr lang="en" sz="1600"/>
            </a:br>
            <a:br>
              <a:rPr lang="en" sz="1600"/>
            </a:br>
            <a:r>
              <a:rPr b="1" lang="en" sz="1600"/>
              <a:t>Advantages of Paper(2):-</a:t>
            </a:r>
            <a:br>
              <a:rPr b="1" lang="en" sz="1600"/>
            </a:br>
            <a:endParaRPr b="1" sz="1600"/>
          </a:p>
          <a:p>
            <a:pPr indent="-330200" lvl="0" marL="457200" rtl="0" algn="just">
              <a:spcBef>
                <a:spcPts val="0"/>
              </a:spcBef>
              <a:spcAft>
                <a:spcPts val="0"/>
              </a:spcAft>
              <a:buSzPts val="1600"/>
              <a:buChar char="●"/>
            </a:pPr>
            <a:r>
              <a:rPr lang="en" sz="1600"/>
              <a:t>The number of X-Ray images in this paper was quite large to accurately measure the model performances. The performance indicators such as accuracy, sensitivity, specificity, and F1 scores of the study model were higher than the transfer learning approach.</a:t>
            </a:r>
            <a:endParaRPr sz="1600"/>
          </a:p>
          <a:p>
            <a:pPr indent="0" lvl="0" marL="0" rtl="0" algn="just">
              <a:spcBef>
                <a:spcPts val="1600"/>
              </a:spcBef>
              <a:spcAft>
                <a:spcPts val="0"/>
              </a:spcAft>
              <a:buNone/>
            </a:pPr>
            <a:r>
              <a:t/>
            </a:r>
            <a:endParaRPr sz="1600"/>
          </a:p>
          <a:p>
            <a:pPr indent="0" lvl="0" marL="0" rtl="0" algn="just">
              <a:spcBef>
                <a:spcPts val="1600"/>
              </a:spcBef>
              <a:spcAft>
                <a:spcPts val="1600"/>
              </a:spcAft>
              <a:buNone/>
            </a:pPr>
            <a:r>
              <a:t/>
            </a:r>
            <a:endParaRPr sz="1600"/>
          </a:p>
        </p:txBody>
      </p:sp>
      <p:pic>
        <p:nvPicPr>
          <p:cNvPr id="169" name="Google Shape;169;p35"/>
          <p:cNvPicPr preferRelativeResize="0"/>
          <p:nvPr/>
        </p:nvPicPr>
        <p:blipFill>
          <a:blip r:embed="rId3">
            <a:alphaModFix/>
          </a:blip>
          <a:stretch>
            <a:fillRect/>
          </a:stretch>
        </p:blipFill>
        <p:spPr>
          <a:xfrm>
            <a:off x="4342370" y="3412150"/>
            <a:ext cx="4118150" cy="1603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6"/>
          <p:cNvSpPr txBox="1"/>
          <p:nvPr>
            <p:ph idx="1" type="body"/>
          </p:nvPr>
        </p:nvSpPr>
        <p:spPr>
          <a:xfrm>
            <a:off x="311700" y="245800"/>
            <a:ext cx="8520600" cy="43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Limitations of Paper(2):-</a:t>
            </a:r>
            <a:endParaRPr b="1" sz="1600"/>
          </a:p>
          <a:p>
            <a:pPr indent="-330200" lvl="0" marL="457200" rtl="0" algn="l">
              <a:spcBef>
                <a:spcPts val="1600"/>
              </a:spcBef>
              <a:spcAft>
                <a:spcPts val="0"/>
              </a:spcAft>
              <a:buSzPts val="1600"/>
              <a:buChar char="●"/>
            </a:pPr>
            <a:r>
              <a:rPr lang="en" sz="1600"/>
              <a:t>The model failed to distinguish between normal pneumonia and COVID infection. Also, the Kaggle COVID Radiography Dataset is highly </a:t>
            </a:r>
            <a:r>
              <a:rPr lang="en" sz="1600"/>
              <a:t>imbalanced.</a:t>
            </a:r>
            <a:endParaRPr sz="1600"/>
          </a:p>
          <a:p>
            <a:pPr indent="0" lvl="0" marL="0" rtl="0" algn="l">
              <a:spcBef>
                <a:spcPts val="1600"/>
              </a:spcBef>
              <a:spcAft>
                <a:spcPts val="0"/>
              </a:spcAft>
              <a:buNone/>
            </a:pPr>
            <a:r>
              <a:rPr b="1" lang="en" sz="1600"/>
              <a:t>What we improved:-</a:t>
            </a:r>
            <a:endParaRPr b="1" sz="1600"/>
          </a:p>
          <a:p>
            <a:pPr indent="-330200" lvl="0" marL="457200" rtl="0" algn="l">
              <a:spcBef>
                <a:spcPts val="1600"/>
              </a:spcBef>
              <a:spcAft>
                <a:spcPts val="0"/>
              </a:spcAft>
              <a:buSzPts val="1600"/>
              <a:buChar char="●"/>
            </a:pPr>
            <a:r>
              <a:rPr lang="en" sz="1600"/>
              <a:t>We added the visualizations to the model in the form of  Class Activation maps. The class activation map gives us an idea of why a particular X-Ray sample is COVID positive and also gives information about the infected region in the lungs. This GRAD-CAM function returns the heat map, which later is mapped on the input with which we can determine which area in chest has COVID-19.</a:t>
            </a:r>
            <a:endParaRPr sz="1600"/>
          </a:p>
          <a:p>
            <a:pPr indent="0" lvl="0" marL="0" rtl="0" algn="l">
              <a:spcBef>
                <a:spcPts val="1600"/>
              </a:spcBef>
              <a:spcAft>
                <a:spcPts val="160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7"/>
          <p:cNvSpPr txBox="1"/>
          <p:nvPr>
            <p:ph idx="1" type="body"/>
          </p:nvPr>
        </p:nvSpPr>
        <p:spPr>
          <a:xfrm>
            <a:off x="311700" y="282200"/>
            <a:ext cx="8520600" cy="42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Paper Title(3):-Automated detection of COVID-19 cases using deep neural networks with X-ray images</a:t>
            </a:r>
            <a:br>
              <a:rPr lang="en"/>
            </a:br>
            <a:r>
              <a:rPr i="1" lang="en"/>
              <a:t>Authors: Tulin Ozturk, Muhammed Talo, Eylul Azra Yildirim, Ulas Baran Baloglu, Ozal Yildirim and U. Rajendra Acharya</a:t>
            </a:r>
            <a:endParaRPr i="1"/>
          </a:p>
          <a:p>
            <a:pPr indent="0" lvl="0" marL="0" rtl="0" algn="l">
              <a:spcBef>
                <a:spcPts val="1600"/>
              </a:spcBef>
              <a:spcAft>
                <a:spcPts val="0"/>
              </a:spcAft>
              <a:buNone/>
            </a:pPr>
            <a:r>
              <a:rPr lang="en" sz="1600"/>
              <a:t>Summary of Paper(3):-</a:t>
            </a:r>
            <a:endParaRPr sz="1600"/>
          </a:p>
          <a:p>
            <a:pPr indent="-330200" lvl="0" marL="457200" rtl="0" algn="l">
              <a:spcBef>
                <a:spcPts val="1600"/>
              </a:spcBef>
              <a:spcAft>
                <a:spcPts val="0"/>
              </a:spcAft>
              <a:buSzPts val="1600"/>
              <a:buChar char="●"/>
            </a:pPr>
            <a:r>
              <a:rPr lang="en" sz="1600"/>
              <a:t>This model is a modification of the popular DarkNet classification model which is based on YOLO.</a:t>
            </a:r>
            <a:br>
              <a:rPr lang="en" sz="1600"/>
            </a:br>
            <a:endParaRPr sz="1600"/>
          </a:p>
          <a:p>
            <a:pPr indent="-330200" lvl="0" marL="457200" rtl="0" algn="l">
              <a:spcBef>
                <a:spcPts val="0"/>
              </a:spcBef>
              <a:spcAft>
                <a:spcPts val="0"/>
              </a:spcAft>
              <a:buSzPts val="1600"/>
              <a:buChar char="●"/>
            </a:pPr>
            <a:r>
              <a:rPr lang="en" sz="1600"/>
              <a:t>The proposed model has 17 convolution layers (same as DarkNet).</a:t>
            </a:r>
            <a:br>
              <a:rPr lang="en" sz="1600"/>
            </a:br>
            <a:endParaRPr sz="1600"/>
          </a:p>
          <a:p>
            <a:pPr indent="-330200" lvl="0" marL="457200" rtl="0" algn="l">
              <a:spcBef>
                <a:spcPts val="0"/>
              </a:spcBef>
              <a:spcAft>
                <a:spcPts val="0"/>
              </a:spcAft>
              <a:buSzPts val="1600"/>
              <a:buChar char="●"/>
            </a:pPr>
            <a:r>
              <a:rPr lang="en" sz="1600"/>
              <a:t>Datasets have been taken from from Cohen J.P. Kaggle dataset. Eighty percent of X-ray images are used for training and 20% for validation.</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8"/>
          <p:cNvSpPr txBox="1"/>
          <p:nvPr>
            <p:ph idx="1" type="body"/>
          </p:nvPr>
        </p:nvSpPr>
        <p:spPr>
          <a:xfrm>
            <a:off x="311700" y="109250"/>
            <a:ext cx="8520600" cy="44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Advantages of Paper(3):-</a:t>
            </a:r>
            <a:endParaRPr sz="1600"/>
          </a:p>
          <a:p>
            <a:pPr indent="-330200" lvl="0" marL="457200" rtl="0" algn="l">
              <a:spcBef>
                <a:spcPts val="1600"/>
              </a:spcBef>
              <a:spcAft>
                <a:spcPts val="0"/>
              </a:spcAft>
              <a:buSzPts val="1600"/>
              <a:buChar char="●"/>
            </a:pPr>
            <a:r>
              <a:rPr lang="en" sz="1600"/>
              <a:t>The model is sensitive in detecting pneumonia disease from COVID infection.</a:t>
            </a:r>
            <a:br>
              <a:rPr lang="en" sz="1600"/>
            </a:br>
            <a:endParaRPr sz="1600"/>
          </a:p>
          <a:p>
            <a:pPr indent="-330200" lvl="0" marL="457200" rtl="0" algn="l">
              <a:spcBef>
                <a:spcPts val="0"/>
              </a:spcBef>
              <a:spcAft>
                <a:spcPts val="0"/>
              </a:spcAft>
              <a:buSzPts val="1600"/>
              <a:buChar char="●"/>
            </a:pPr>
            <a:r>
              <a:rPr lang="en" sz="1600"/>
              <a:t>They did a radiological analysis on their model with the help of an expert radiologist. With this they could easily distinguish between various signs like Ground-glass opacities, central distribution, unilateral and Reticular opacity or </a:t>
            </a:r>
            <a:r>
              <a:rPr lang="en" sz="1600"/>
              <a:t>Bronchial wall thickening</a:t>
            </a:r>
            <a:endParaRPr sz="1600"/>
          </a:p>
          <a:p>
            <a:pPr indent="0" lvl="0" marL="0" rtl="0" algn="l">
              <a:spcBef>
                <a:spcPts val="1600"/>
              </a:spcBef>
              <a:spcAft>
                <a:spcPts val="0"/>
              </a:spcAft>
              <a:buNone/>
            </a:pPr>
            <a:r>
              <a:rPr lang="en" sz="1600"/>
              <a:t>Drawbacks of Paper(3):-</a:t>
            </a:r>
            <a:endParaRPr sz="1600"/>
          </a:p>
          <a:p>
            <a:pPr indent="-330200" lvl="0" marL="457200" rtl="0" algn="l">
              <a:spcBef>
                <a:spcPts val="1600"/>
              </a:spcBef>
              <a:spcAft>
                <a:spcPts val="0"/>
              </a:spcAft>
              <a:buSzPts val="1600"/>
              <a:buChar char="●"/>
            </a:pPr>
            <a:r>
              <a:rPr lang="en" sz="1600"/>
              <a:t>The model made the incorrect predictions in poor quality X-ray imagery and in patients with acute respiratory distress syndrome, in which the lung image is diffuse and much lung ventilation is lost.</a:t>
            </a:r>
            <a:endParaRPr sz="1600"/>
          </a:p>
        </p:txBody>
      </p:sp>
      <p:pic>
        <p:nvPicPr>
          <p:cNvPr id="185" name="Google Shape;185;p38"/>
          <p:cNvPicPr preferRelativeResize="0"/>
          <p:nvPr/>
        </p:nvPicPr>
        <p:blipFill>
          <a:blip r:embed="rId3">
            <a:alphaModFix/>
          </a:blip>
          <a:stretch>
            <a:fillRect/>
          </a:stretch>
        </p:blipFill>
        <p:spPr>
          <a:xfrm>
            <a:off x="4041975" y="3368300"/>
            <a:ext cx="3802251" cy="1647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9"/>
          <p:cNvSpPr txBox="1"/>
          <p:nvPr>
            <p:ph idx="1" type="body"/>
          </p:nvPr>
        </p:nvSpPr>
        <p:spPr>
          <a:xfrm>
            <a:off x="311700" y="273100"/>
            <a:ext cx="8520600" cy="42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Paper Title(4):-COVID-19 Detection in Chest X-ray Images Using a New Channel Boosted CNN</a:t>
            </a:r>
            <a:br>
              <a:rPr lang="en"/>
            </a:br>
            <a:r>
              <a:rPr i="1" lang="en"/>
              <a:t>Authors: Saddam Hussain Khan, Anabia Sohail, Asifullah Khan and Yeon-Soo Lee</a:t>
            </a:r>
            <a:endParaRPr i="1"/>
          </a:p>
          <a:p>
            <a:pPr indent="0" lvl="0" marL="0" rtl="0" algn="just">
              <a:spcBef>
                <a:spcPts val="1600"/>
              </a:spcBef>
              <a:spcAft>
                <a:spcPts val="0"/>
              </a:spcAft>
              <a:buNone/>
            </a:pPr>
            <a:r>
              <a:rPr lang="en" sz="1600"/>
              <a:t>Summary of Paper(4):-</a:t>
            </a:r>
            <a:endParaRPr sz="1600"/>
          </a:p>
          <a:p>
            <a:pPr indent="-330200" lvl="0" marL="457200" rtl="0" algn="just">
              <a:spcBef>
                <a:spcPts val="1600"/>
              </a:spcBef>
              <a:spcAft>
                <a:spcPts val="0"/>
              </a:spcAft>
              <a:buSzPts val="1600"/>
              <a:buChar char="●"/>
            </a:pPr>
            <a:r>
              <a:rPr lang="en" sz="1600"/>
              <a:t>A major problem with all the previous implementations, be it VGG model, or ResNet or even DarkNet is that these models have been employed on the imbalanced dataset and reported their accuracy and sensitivity results, which are not considered appropriate for imbalanced data.</a:t>
            </a:r>
            <a:endParaRPr sz="1600"/>
          </a:p>
          <a:p>
            <a:pPr indent="-330200" lvl="0" marL="457200" rtl="0" algn="just">
              <a:spcBef>
                <a:spcPts val="0"/>
              </a:spcBef>
              <a:spcAft>
                <a:spcPts val="0"/>
              </a:spcAft>
              <a:buSzPts val="1600"/>
              <a:buChar char="●"/>
            </a:pPr>
            <a:r>
              <a:rPr lang="en" sz="1600"/>
              <a:t>The proposed STM-RENet is a block-based CNN that employs the idea of split–transform–merge in a new way. In this regard, they have proposed a new convolutional block STM that implements the region and edge-based operations separately.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0"/>
          <p:cNvSpPr txBox="1"/>
          <p:nvPr>
            <p:ph idx="1" type="body"/>
          </p:nvPr>
        </p:nvSpPr>
        <p:spPr>
          <a:xfrm>
            <a:off x="311700" y="227600"/>
            <a:ext cx="4713600" cy="45609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 sz="1600"/>
              <a:t>The systematic use of region and edge implementations in combination with convolutional operations helps in exploring region homogeneity, intensity inhomogeneity, and boundary-defining features. </a:t>
            </a:r>
            <a:br>
              <a:rPr lang="en" sz="1600"/>
            </a:br>
            <a:endParaRPr sz="1600"/>
          </a:p>
          <a:p>
            <a:pPr indent="-330200" lvl="0" marL="457200" rtl="0" algn="just">
              <a:spcBef>
                <a:spcPts val="0"/>
              </a:spcBef>
              <a:spcAft>
                <a:spcPts val="0"/>
              </a:spcAft>
              <a:buSzPts val="1600"/>
              <a:buChar char="●"/>
            </a:pPr>
            <a:r>
              <a:rPr lang="en" sz="1600"/>
              <a:t>The learning capacity of STM-RENet is further enhanced by developing a new CB-STM-RENet that exploits channel boosting and learns textural variations to effectively screen the X-ray images of COVID-19 infection. The idea of channel boosting is exploited by generating auxiliary channels from the two additional CNNs using Transfer Learning, which are then concatenated to the original channels of the proposed STM-RENet.</a:t>
            </a:r>
            <a:endParaRPr sz="1600"/>
          </a:p>
          <a:p>
            <a:pPr indent="0" lvl="0" marL="457200" rtl="0" algn="just">
              <a:spcBef>
                <a:spcPts val="1600"/>
              </a:spcBef>
              <a:spcAft>
                <a:spcPts val="1600"/>
              </a:spcAft>
              <a:buNone/>
            </a:pPr>
            <a:r>
              <a:t/>
            </a:r>
            <a:endParaRPr sz="1600"/>
          </a:p>
        </p:txBody>
      </p:sp>
      <p:pic>
        <p:nvPicPr>
          <p:cNvPr descr="An external file that holds a picture, illustration, etc.&#10;Object name is diagnostics-12-00267-g003.jpg" id="196" name="Google Shape;196;p40" title="Click on image to zoom"/>
          <p:cNvPicPr preferRelativeResize="0"/>
          <p:nvPr/>
        </p:nvPicPr>
        <p:blipFill>
          <a:blip r:embed="rId3">
            <a:alphaModFix/>
          </a:blip>
          <a:stretch>
            <a:fillRect/>
          </a:stretch>
        </p:blipFill>
        <p:spPr>
          <a:xfrm>
            <a:off x="5107075" y="919450"/>
            <a:ext cx="3715050" cy="3486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1"/>
          <p:cNvSpPr txBox="1"/>
          <p:nvPr>
            <p:ph idx="1" type="body"/>
          </p:nvPr>
        </p:nvSpPr>
        <p:spPr>
          <a:xfrm>
            <a:off x="311700" y="218475"/>
            <a:ext cx="8520600" cy="4350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region operation helps learn about the infectious regions’ characteristics by highlighting textural and intensity variations. In addition, edge operation demarcates infected areas and identify lung markings in both healthy and COVID-19 infected X-ray images.</a:t>
            </a:r>
            <a:br>
              <a:rPr lang="en" sz="1700"/>
            </a:br>
            <a:endParaRPr sz="1700"/>
          </a:p>
          <a:p>
            <a:pPr indent="-336550" lvl="0" marL="457200" rtl="0" algn="l">
              <a:spcBef>
                <a:spcPts val="0"/>
              </a:spcBef>
              <a:spcAft>
                <a:spcPts val="0"/>
              </a:spcAft>
              <a:buSzPts val="1700"/>
              <a:buChar char="●"/>
            </a:pPr>
            <a:r>
              <a:rPr lang="en" sz="1700"/>
              <a:t>Three different datasets from the publicly available chest X-ray images are generated (CoV-Healthy-6k, CoV-NonCoV-10k, and CoV-NonCoV-15k). These are highly balanced datasets.</a:t>
            </a:r>
            <a:br>
              <a:rPr lang="en" sz="1700"/>
            </a:br>
            <a:endParaRPr sz="1700"/>
          </a:p>
          <a:p>
            <a:pPr indent="-336550" lvl="0" marL="457200" rtl="0" algn="l">
              <a:spcBef>
                <a:spcPts val="0"/>
              </a:spcBef>
              <a:spcAft>
                <a:spcPts val="0"/>
              </a:spcAft>
              <a:buSzPts val="1700"/>
              <a:buChar char="●"/>
            </a:pPr>
            <a:r>
              <a:rPr lang="en" sz="1700"/>
              <a:t>The dataset was divided into train and test sets at a ratio of 8:2. From the training dataset, 20% was reserved for model validation.</a:t>
            </a:r>
            <a:br>
              <a:rPr lang="en" sz="1700"/>
            </a:br>
            <a:endParaRPr sz="1700"/>
          </a:p>
          <a:p>
            <a:pPr indent="-336550" lvl="0" marL="457200" rtl="0" algn="l">
              <a:spcBef>
                <a:spcPts val="0"/>
              </a:spcBef>
              <a:spcAft>
                <a:spcPts val="0"/>
              </a:spcAft>
              <a:buSzPts val="1700"/>
              <a:buChar char="●"/>
            </a:pPr>
            <a:r>
              <a:rPr lang="en" sz="1700"/>
              <a:t>If trained on the correct dataset, this model can achieve very high accuracy crossing 99%.</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2"/>
          <p:cNvSpPr txBox="1"/>
          <p:nvPr>
            <p:ph type="title"/>
          </p:nvPr>
        </p:nvSpPr>
        <p:spPr>
          <a:xfrm>
            <a:off x="311700" y="246225"/>
            <a:ext cx="8520600" cy="6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Methodology</a:t>
            </a:r>
            <a:endParaRPr b="1">
              <a:solidFill>
                <a:srgbClr val="6AA84F"/>
              </a:solidFill>
            </a:endParaRPr>
          </a:p>
        </p:txBody>
      </p:sp>
      <p:sp>
        <p:nvSpPr>
          <p:cNvPr id="207" name="Google Shape;207;p42"/>
          <p:cNvSpPr txBox="1"/>
          <p:nvPr>
            <p:ph idx="1" type="body"/>
          </p:nvPr>
        </p:nvSpPr>
        <p:spPr>
          <a:xfrm>
            <a:off x="311700" y="983175"/>
            <a:ext cx="8520600" cy="35856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We start by implementing a Transfer Learning based approach. Due to the insufficient number of free COVID-19 radiography images, it is not possible to develop a CNN model from scratch to automatically identify COVID-19 from X-ray images. In order to control this problem, we adopt a famous method called “transfer learning” and fine-tune three well-known pre-trained models on the prepared data set. </a:t>
            </a:r>
            <a:endParaRPr/>
          </a:p>
          <a:p>
            <a:pPr indent="-342900" lvl="0" marL="457200" rtl="0" algn="just">
              <a:spcBef>
                <a:spcPts val="0"/>
              </a:spcBef>
              <a:spcAft>
                <a:spcPts val="0"/>
              </a:spcAft>
              <a:buSzPts val="1800"/>
              <a:buChar char="●"/>
            </a:pPr>
            <a:r>
              <a:rPr lang="en"/>
              <a:t>Using this approach, we got an accuracy of around 96.77% on a data size of about 600 images. A major disadvantage of using the Transfer Learning approach is that there are high chances of False Negatives and low data sizes cause overfitting over higher parameters.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3"/>
          <p:cNvSpPr txBox="1"/>
          <p:nvPr>
            <p:ph idx="1" type="body"/>
          </p:nvPr>
        </p:nvSpPr>
        <p:spPr>
          <a:xfrm>
            <a:off x="311700" y="345925"/>
            <a:ext cx="8520600" cy="42231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So we then implement another model which is based on ResNet50 using Lung Contours and GRAD-CAM. This method too could only achieve an accuracy of 97.33%. This too wasn’t enough. </a:t>
            </a:r>
            <a:endParaRPr/>
          </a:p>
          <a:p>
            <a:pPr indent="-342900" lvl="0" marL="457200" rtl="0" algn="just">
              <a:spcBef>
                <a:spcPts val="0"/>
              </a:spcBef>
              <a:spcAft>
                <a:spcPts val="0"/>
              </a:spcAft>
              <a:buSzPts val="1800"/>
              <a:buChar char="●"/>
            </a:pPr>
            <a:r>
              <a:rPr lang="en"/>
              <a:t>Then we implemented a modification of the popular DarkNet model called DarkCovidNet. It is a YOLO based multi-class classification approach and we could achieve an accuracy of about 98.08%. </a:t>
            </a:r>
            <a:endParaRPr/>
          </a:p>
          <a:p>
            <a:pPr indent="-342900" lvl="0" marL="457200" rtl="0" algn="just">
              <a:spcBef>
                <a:spcPts val="0"/>
              </a:spcBef>
              <a:spcAft>
                <a:spcPts val="0"/>
              </a:spcAft>
              <a:buSzPts val="1800"/>
              <a:buChar char="●"/>
            </a:pPr>
            <a:r>
              <a:rPr lang="en"/>
              <a:t>We needed further improvement in detecting False Negatives and thus for our final implementation, we approached a channel boosting method on the existing STM-RENet method. </a:t>
            </a:r>
            <a:endParaRPr/>
          </a:p>
          <a:p>
            <a:pPr indent="-342900" lvl="0" marL="457200" rtl="0" algn="just">
              <a:spcBef>
                <a:spcPts val="0"/>
              </a:spcBef>
              <a:spcAft>
                <a:spcPts val="0"/>
              </a:spcAft>
              <a:buSzPts val="1800"/>
              <a:buChar char="●"/>
            </a:pPr>
            <a:r>
              <a:rPr lang="en"/>
              <a:t>Using this method, we achieved an accuracy of around 99%. This way, we were able to approach the challenge of COVID detection with high accuracy.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Group</a:t>
            </a:r>
            <a:br>
              <a:rPr lang="en"/>
            </a:br>
            <a:r>
              <a:rPr lang="en"/>
              <a:t> Members</a:t>
            </a:r>
            <a:endParaRPr/>
          </a:p>
        </p:txBody>
      </p:sp>
      <p:sp>
        <p:nvSpPr>
          <p:cNvPr id="114" name="Google Shape;114;p26"/>
          <p:cNvSpPr txBox="1"/>
          <p:nvPr>
            <p:ph idx="2" type="body"/>
          </p:nvPr>
        </p:nvSpPr>
        <p:spPr>
          <a:xfrm>
            <a:off x="4731300" y="724200"/>
            <a:ext cx="4160400" cy="36951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Char char="●"/>
            </a:pPr>
            <a:r>
              <a:rPr lang="en" sz="2100"/>
              <a:t>Priyanshu- </a:t>
            </a:r>
            <a:r>
              <a:rPr lang="en" sz="2100">
                <a:solidFill>
                  <a:schemeClr val="dk2"/>
                </a:solidFill>
              </a:rPr>
              <a:t>IIT2019196</a:t>
            </a:r>
            <a:br>
              <a:rPr lang="en" sz="2100">
                <a:solidFill>
                  <a:srgbClr val="6AA84F"/>
                </a:solidFill>
              </a:rPr>
            </a:br>
            <a:endParaRPr sz="2100">
              <a:solidFill>
                <a:srgbClr val="6AA84F"/>
              </a:solidFill>
            </a:endParaRPr>
          </a:p>
          <a:p>
            <a:pPr indent="-361950" lvl="0" marL="457200" rtl="0" algn="l">
              <a:spcBef>
                <a:spcPts val="0"/>
              </a:spcBef>
              <a:spcAft>
                <a:spcPts val="0"/>
              </a:spcAft>
              <a:buSzPts val="2100"/>
              <a:buChar char="●"/>
            </a:pPr>
            <a:r>
              <a:rPr lang="en" sz="2100"/>
              <a:t>Rahul - </a:t>
            </a:r>
            <a:r>
              <a:rPr lang="en" sz="2100">
                <a:solidFill>
                  <a:schemeClr val="lt2"/>
                </a:solidFill>
              </a:rPr>
              <a:t>IIT2020244</a:t>
            </a:r>
            <a:br>
              <a:rPr lang="en" sz="2100"/>
            </a:br>
            <a:endParaRPr sz="2100"/>
          </a:p>
          <a:p>
            <a:pPr indent="-361950" lvl="0" marL="457200" rtl="0" algn="l">
              <a:spcBef>
                <a:spcPts val="0"/>
              </a:spcBef>
              <a:spcAft>
                <a:spcPts val="0"/>
              </a:spcAft>
              <a:buSzPts val="2100"/>
              <a:buChar char="●"/>
            </a:pPr>
            <a:r>
              <a:rPr lang="en" sz="2100"/>
              <a:t>Chaudhari Yogiraj Prakash - </a:t>
            </a:r>
            <a:r>
              <a:rPr lang="en" sz="2100">
                <a:solidFill>
                  <a:schemeClr val="dk2"/>
                </a:solidFill>
              </a:rPr>
              <a:t>IIT2020254</a:t>
            </a:r>
            <a:br>
              <a:rPr lang="en" sz="2100"/>
            </a:br>
            <a:endParaRPr sz="2100"/>
          </a:p>
          <a:p>
            <a:pPr indent="-361950" lvl="0" marL="457200" rtl="0" algn="l">
              <a:spcBef>
                <a:spcPts val="0"/>
              </a:spcBef>
              <a:spcAft>
                <a:spcPts val="0"/>
              </a:spcAft>
              <a:buSzPts val="2100"/>
              <a:buChar char="●"/>
            </a:pPr>
            <a:r>
              <a:rPr lang="en" sz="2100"/>
              <a:t>Mohd Wasif - </a:t>
            </a:r>
            <a:r>
              <a:rPr lang="en" sz="2100">
                <a:solidFill>
                  <a:schemeClr val="dk2"/>
                </a:solidFill>
              </a:rPr>
              <a:t>IIT2020227</a:t>
            </a:r>
            <a:br>
              <a:rPr lang="en" sz="2100"/>
            </a:br>
            <a:endParaRPr sz="2100"/>
          </a:p>
          <a:p>
            <a:pPr indent="-361950" lvl="0" marL="457200" rtl="0" algn="l">
              <a:spcBef>
                <a:spcPts val="0"/>
              </a:spcBef>
              <a:spcAft>
                <a:spcPts val="0"/>
              </a:spcAft>
              <a:buSzPts val="2100"/>
              <a:buChar char="●"/>
            </a:pPr>
            <a:r>
              <a:rPr lang="en" sz="2100"/>
              <a:t>Palen Pushkar - </a:t>
            </a:r>
            <a:r>
              <a:rPr lang="en" sz="2100">
                <a:solidFill>
                  <a:schemeClr val="dk2"/>
                </a:solidFill>
              </a:rPr>
              <a:t>IIT2017042</a:t>
            </a:r>
            <a:endParaRPr sz="2100">
              <a:solidFill>
                <a:schemeClr val="dk2"/>
              </a:solidFill>
            </a:endParaRPr>
          </a:p>
          <a:p>
            <a:pPr indent="0" lvl="0" marL="0" rtl="0" algn="l">
              <a:spcBef>
                <a:spcPts val="1600"/>
              </a:spcBef>
              <a:spcAft>
                <a:spcPts val="1600"/>
              </a:spcAft>
              <a:buNone/>
            </a:pPr>
            <a:r>
              <a:t/>
            </a:r>
            <a:endParaRPr sz="2100">
              <a:solidFill>
                <a:srgbClr val="6AA84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Languages/tools </a:t>
            </a:r>
            <a:r>
              <a:rPr b="1" lang="en">
                <a:solidFill>
                  <a:schemeClr val="dk2"/>
                </a:solidFill>
              </a:rPr>
              <a:t>used</a:t>
            </a:r>
            <a:endParaRPr b="1">
              <a:solidFill>
                <a:schemeClr val="dk2"/>
              </a:solidFill>
            </a:endParaRPr>
          </a:p>
        </p:txBody>
      </p:sp>
      <p:sp>
        <p:nvSpPr>
          <p:cNvPr id="218" name="Google Shape;218;p44"/>
          <p:cNvSpPr txBox="1"/>
          <p:nvPr>
            <p:ph idx="1" type="body"/>
          </p:nvPr>
        </p:nvSpPr>
        <p:spPr>
          <a:xfrm>
            <a:off x="311700" y="1017725"/>
            <a:ext cx="6934800" cy="35511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 sz="1600"/>
              <a:t>Language to be used : Python, MATLAB</a:t>
            </a:r>
            <a:br>
              <a:rPr lang="en" sz="1600"/>
            </a:br>
            <a:r>
              <a:rPr lang="en" sz="1600"/>
              <a:t>Environment : PyCharm and Anaconda, Jupyter Notebook, MATLAB</a:t>
            </a:r>
            <a:endParaRPr sz="1600"/>
          </a:p>
          <a:p>
            <a:pPr indent="0" lvl="0" marL="457200" rtl="0" algn="just">
              <a:spcBef>
                <a:spcPts val="1600"/>
              </a:spcBef>
              <a:spcAft>
                <a:spcPts val="0"/>
              </a:spcAft>
              <a:buNone/>
            </a:pPr>
            <a:r>
              <a:rPr lang="en" sz="1600"/>
              <a:t>Libraries to be Used : </a:t>
            </a:r>
            <a:endParaRPr sz="1600"/>
          </a:p>
          <a:p>
            <a:pPr indent="-330200" lvl="0" marL="457200" rtl="0" algn="just">
              <a:spcBef>
                <a:spcPts val="1600"/>
              </a:spcBef>
              <a:spcAft>
                <a:spcPts val="0"/>
              </a:spcAft>
              <a:buSzPts val="1600"/>
              <a:buChar char="●"/>
            </a:pPr>
            <a:r>
              <a:rPr lang="en" sz="1600"/>
              <a:t>Pandas  -  Data Pre-processing</a:t>
            </a:r>
            <a:endParaRPr sz="1600"/>
          </a:p>
          <a:p>
            <a:pPr indent="-330200" lvl="0" marL="457200" rtl="0" algn="just">
              <a:spcBef>
                <a:spcPts val="0"/>
              </a:spcBef>
              <a:spcAft>
                <a:spcPts val="0"/>
              </a:spcAft>
              <a:buSzPts val="1600"/>
              <a:buChar char="●"/>
            </a:pPr>
            <a:r>
              <a:rPr lang="en" sz="1600"/>
              <a:t>Numpy  -  Mathematical tools</a:t>
            </a:r>
            <a:endParaRPr sz="1600"/>
          </a:p>
          <a:p>
            <a:pPr indent="-330200" lvl="0" marL="457200" rtl="0" algn="just">
              <a:spcBef>
                <a:spcPts val="0"/>
              </a:spcBef>
              <a:spcAft>
                <a:spcPts val="0"/>
              </a:spcAft>
              <a:buSzPts val="1600"/>
              <a:buChar char="●"/>
            </a:pPr>
            <a:r>
              <a:rPr lang="en" sz="1600"/>
              <a:t> Matplotlib   -  Plotting Maps</a:t>
            </a:r>
            <a:endParaRPr sz="1600"/>
          </a:p>
          <a:p>
            <a:pPr indent="-330200" lvl="0" marL="457200" rtl="0" algn="just">
              <a:spcBef>
                <a:spcPts val="0"/>
              </a:spcBef>
              <a:spcAft>
                <a:spcPts val="0"/>
              </a:spcAft>
              <a:buSzPts val="1600"/>
              <a:buChar char="●"/>
            </a:pPr>
            <a:r>
              <a:rPr lang="en" sz="1600"/>
              <a:t> Keras  -  Deep Learning Models</a:t>
            </a:r>
            <a:endParaRPr sz="1600"/>
          </a:p>
          <a:p>
            <a:pPr indent="-330200" lvl="0" marL="457200" rtl="0" algn="just">
              <a:spcBef>
                <a:spcPts val="0"/>
              </a:spcBef>
              <a:spcAft>
                <a:spcPts val="0"/>
              </a:spcAft>
              <a:buSzPts val="1600"/>
              <a:buChar char="●"/>
            </a:pPr>
            <a:r>
              <a:rPr lang="en" sz="1600"/>
              <a:t>SkLearn  - Machine Learning Algorithms</a:t>
            </a:r>
            <a:endParaRPr sz="1600"/>
          </a:p>
          <a:p>
            <a:pPr indent="-330200" lvl="0" marL="457200" rtl="0" algn="just">
              <a:spcBef>
                <a:spcPts val="0"/>
              </a:spcBef>
              <a:spcAft>
                <a:spcPts val="0"/>
              </a:spcAft>
              <a:buSzPts val="1600"/>
              <a:buChar char="●"/>
            </a:pPr>
            <a:r>
              <a:rPr lang="en" sz="1600"/>
              <a:t>Itertools  -  Data Structures</a:t>
            </a:r>
            <a:endParaRPr sz="1600"/>
          </a:p>
          <a:p>
            <a:pPr indent="-330200" lvl="0" marL="457200" rtl="0" algn="just">
              <a:spcBef>
                <a:spcPts val="0"/>
              </a:spcBef>
              <a:spcAft>
                <a:spcPts val="0"/>
              </a:spcAft>
              <a:buSzPts val="1600"/>
              <a:buChar char="●"/>
            </a:pPr>
            <a:r>
              <a:rPr lang="en" sz="1600"/>
              <a:t>cv2  -  Image Processing</a:t>
            </a:r>
            <a:endParaRPr sz="1600"/>
          </a:p>
          <a:p>
            <a:pPr indent="-330200" lvl="0" marL="457200" rtl="0" algn="just">
              <a:spcBef>
                <a:spcPts val="0"/>
              </a:spcBef>
              <a:spcAft>
                <a:spcPts val="0"/>
              </a:spcAft>
              <a:buSzPts val="1600"/>
              <a:buChar char="●"/>
            </a:pPr>
            <a:r>
              <a:rPr lang="en" sz="1600"/>
              <a:t>Fastai</a:t>
            </a:r>
            <a:endParaRPr sz="1600"/>
          </a:p>
          <a:p>
            <a:pPr indent="-330200" lvl="0" marL="457200" rtl="0" algn="just">
              <a:spcBef>
                <a:spcPts val="0"/>
              </a:spcBef>
              <a:spcAft>
                <a:spcPts val="0"/>
              </a:spcAft>
              <a:buSzPts val="1600"/>
              <a:buChar char="●"/>
            </a:pPr>
            <a:r>
              <a:rPr lang="en" sz="1600"/>
              <a:t>PyTorch</a:t>
            </a:r>
            <a:endParaRPr sz="1600"/>
          </a:p>
          <a:p>
            <a:pPr indent="0" lvl="0" marL="457200" rtl="0" algn="just">
              <a:spcBef>
                <a:spcPts val="1600"/>
              </a:spcBef>
              <a:spcAft>
                <a:spcPts val="1600"/>
              </a:spcAft>
              <a:buNone/>
            </a:pPr>
            <a:r>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5"/>
          <p:cNvSpPr txBox="1"/>
          <p:nvPr>
            <p:ph type="title"/>
          </p:nvPr>
        </p:nvSpPr>
        <p:spPr>
          <a:xfrm>
            <a:off x="1201675" y="526350"/>
            <a:ext cx="69918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Implementation</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6"/>
          <p:cNvSpPr txBox="1"/>
          <p:nvPr>
            <p:ph type="title"/>
          </p:nvPr>
        </p:nvSpPr>
        <p:spPr>
          <a:xfrm>
            <a:off x="311700" y="218875"/>
            <a:ext cx="8520600" cy="7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 Implementation using Transfer Learning</a:t>
            </a:r>
            <a:endParaRPr b="1">
              <a:solidFill>
                <a:srgbClr val="93C47D"/>
              </a:solidFill>
            </a:endParaRPr>
          </a:p>
        </p:txBody>
      </p:sp>
      <p:sp>
        <p:nvSpPr>
          <p:cNvPr id="229" name="Google Shape;229;p46"/>
          <p:cNvSpPr txBox="1"/>
          <p:nvPr>
            <p:ph idx="1" type="body"/>
          </p:nvPr>
        </p:nvSpPr>
        <p:spPr>
          <a:xfrm>
            <a:off x="100325" y="839000"/>
            <a:ext cx="5234400" cy="40128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Here we are going to use Transfer Learning with advanced and popular architectures like VGG-16, InceptionV2, ResNet with pre-trained weights on our image dataset. Then adapt it to our dataset. So, it will be our base Model.</a:t>
            </a:r>
            <a:endParaRPr/>
          </a:p>
          <a:p>
            <a:pPr indent="-342900" lvl="0" marL="457200" rtl="0" algn="just">
              <a:spcBef>
                <a:spcPts val="0"/>
              </a:spcBef>
              <a:spcAft>
                <a:spcPts val="0"/>
              </a:spcAft>
              <a:buSzPts val="1800"/>
              <a:buChar char="●"/>
            </a:pPr>
            <a:r>
              <a:rPr lang="en"/>
              <a:t>The dataset will be obtained from the different sources some of which are live active medical datasets on various repositories while some are from Kaggle. For testing, we will use a publicly available Kaggle dataset called ChestX-ray8 which consists of a total of 625 images </a:t>
            </a:r>
            <a:endParaRPr/>
          </a:p>
        </p:txBody>
      </p:sp>
      <p:pic>
        <p:nvPicPr>
          <p:cNvPr descr="An external file that holds a picture, illustration, etc.&#10;Object name is 11042_2021_11192_Fig3_HTML.jpg" id="230" name="Google Shape;230;p46" title="An external file that holds a picture, illustration, etc.&#10;Object name is 11042_2021_11192_Fig3_HTML.jpg"/>
          <p:cNvPicPr preferRelativeResize="0"/>
          <p:nvPr/>
        </p:nvPicPr>
        <p:blipFill>
          <a:blip r:embed="rId3">
            <a:alphaModFix/>
          </a:blip>
          <a:stretch>
            <a:fillRect/>
          </a:stretch>
        </p:blipFill>
        <p:spPr>
          <a:xfrm>
            <a:off x="5380200" y="934675"/>
            <a:ext cx="3611400" cy="3553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7"/>
          <p:cNvSpPr txBox="1"/>
          <p:nvPr>
            <p:ph idx="1" type="body"/>
          </p:nvPr>
        </p:nvSpPr>
        <p:spPr>
          <a:xfrm>
            <a:off x="311700" y="327725"/>
            <a:ext cx="3966900" cy="424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We will be using a sequential method as we are creating a sequential model. Sequential model means that all the layers of the model will be arranged in sequence, then we will add:</a:t>
            </a:r>
            <a:endParaRPr sz="1600"/>
          </a:p>
          <a:p>
            <a:pPr indent="0" lvl="0" marL="0" rtl="0" algn="just">
              <a:spcBef>
                <a:spcPts val="1600"/>
              </a:spcBef>
              <a:spcAft>
                <a:spcPts val="0"/>
              </a:spcAft>
              <a:buNone/>
            </a:pPr>
            <a:r>
              <a:rPr lang="en" sz="1600"/>
              <a:t>AveragePooling2 layer of 4x4 pool size</a:t>
            </a:r>
            <a:endParaRPr sz="1600"/>
          </a:p>
          <a:p>
            <a:pPr indent="0" lvl="0" marL="0" rtl="0" algn="just">
              <a:spcBef>
                <a:spcPts val="1600"/>
              </a:spcBef>
              <a:spcAft>
                <a:spcPts val="0"/>
              </a:spcAft>
              <a:buNone/>
            </a:pPr>
            <a:r>
              <a:rPr lang="en" sz="1600"/>
              <a:t>Fully Connected :</a:t>
            </a:r>
            <a:br>
              <a:rPr lang="en" sz="1600"/>
            </a:br>
            <a:r>
              <a:rPr lang="en" sz="1600"/>
              <a:t>1 x Flatten :</a:t>
            </a:r>
            <a:br>
              <a:rPr lang="en" sz="1600"/>
            </a:br>
            <a:r>
              <a:rPr lang="en" sz="1600"/>
              <a:t>1 x Dense of 64 units</a:t>
            </a:r>
            <a:br>
              <a:rPr lang="en" sz="1600"/>
            </a:br>
            <a:r>
              <a:rPr lang="en" sz="1600"/>
              <a:t>1 x Dropout set at 50%</a:t>
            </a:r>
            <a:br>
              <a:rPr lang="en" sz="1600"/>
            </a:br>
            <a:r>
              <a:rPr lang="en" sz="1600"/>
              <a:t>1 x Dense of Softmax layer of 2 units</a:t>
            </a:r>
            <a:endParaRPr sz="1600"/>
          </a:p>
          <a:p>
            <a:pPr indent="0" lvl="0" marL="0" rtl="0" algn="just">
              <a:spcBef>
                <a:spcPts val="1600"/>
              </a:spcBef>
              <a:spcAft>
                <a:spcPts val="1600"/>
              </a:spcAft>
              <a:buNone/>
            </a:pPr>
            <a:r>
              <a:t/>
            </a:r>
            <a:endParaRPr sz="1600"/>
          </a:p>
        </p:txBody>
      </p:sp>
      <p:pic>
        <p:nvPicPr>
          <p:cNvPr descr="An external file that holds a picture, illustration, etc.&#10;Object name is 11042_2021_11192_Fig1_HTML.jpg" id="236" name="Google Shape;236;p47" title="Click on image to zoom"/>
          <p:cNvPicPr preferRelativeResize="0"/>
          <p:nvPr/>
        </p:nvPicPr>
        <p:blipFill rotWithShape="1">
          <a:blip r:embed="rId3">
            <a:alphaModFix/>
          </a:blip>
          <a:srcRect b="23675" l="1516" r="0" t="0"/>
          <a:stretch/>
        </p:blipFill>
        <p:spPr>
          <a:xfrm>
            <a:off x="4394575" y="279850"/>
            <a:ext cx="4560601" cy="310760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(ii) Implementation using Residual Networks</a:t>
            </a:r>
            <a:endParaRPr b="1">
              <a:solidFill>
                <a:srgbClr val="93C47D"/>
              </a:solidFill>
            </a:endParaRPr>
          </a:p>
          <a:p>
            <a:pPr indent="0" lvl="0" marL="0" rtl="0" algn="l">
              <a:spcBef>
                <a:spcPts val="0"/>
              </a:spcBef>
              <a:spcAft>
                <a:spcPts val="0"/>
              </a:spcAft>
              <a:buNone/>
            </a:pPr>
            <a:r>
              <a:t/>
            </a:r>
            <a:endParaRPr/>
          </a:p>
        </p:txBody>
      </p:sp>
      <p:sp>
        <p:nvSpPr>
          <p:cNvPr id="242" name="Google Shape;242;p48"/>
          <p:cNvSpPr txBox="1"/>
          <p:nvPr>
            <p:ph idx="1" type="body"/>
          </p:nvPr>
        </p:nvSpPr>
        <p:spPr>
          <a:xfrm>
            <a:off x="311700" y="1152475"/>
            <a:ext cx="43128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In this method, we used a ResNet to detect COVID-19 using chest X-ray (CXR) images. Radiographic images are readily available and can be used effectively for COVID-19 detection compared to other expensive and time-consuming pathological tests. We used a dataset of 10,040 samples, of which 2143 had COVID-19, 3674 had pneumonia (but not COVID-19), and 4223 were normal (not COVID-19 or pneumonia).</a:t>
            </a:r>
            <a:endParaRPr/>
          </a:p>
        </p:txBody>
      </p:sp>
      <p:pic>
        <p:nvPicPr>
          <p:cNvPr descr="An external file that holds a picture, illustration, etc.&#10;Object name is ijerph-19-02013-g001.jpg" id="243" name="Google Shape;243;p48" title="Click on image to zoom"/>
          <p:cNvPicPr preferRelativeResize="0"/>
          <p:nvPr/>
        </p:nvPicPr>
        <p:blipFill>
          <a:blip r:embed="rId3">
            <a:alphaModFix/>
          </a:blip>
          <a:stretch>
            <a:fillRect/>
          </a:stretch>
        </p:blipFill>
        <p:spPr>
          <a:xfrm>
            <a:off x="4804225" y="1115500"/>
            <a:ext cx="4197690" cy="38209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9"/>
          <p:cNvSpPr txBox="1"/>
          <p:nvPr>
            <p:ph idx="1" type="body"/>
          </p:nvPr>
        </p:nvSpPr>
        <p:spPr>
          <a:xfrm>
            <a:off x="311700" y="282200"/>
            <a:ext cx="8520600" cy="42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following figures show how our ResNet50 model is modified to give a heatmap of lungs which gives us an idea of the region of impact of COVID-19.</a:t>
            </a:r>
            <a:endParaRPr/>
          </a:p>
        </p:txBody>
      </p:sp>
      <p:pic>
        <p:nvPicPr>
          <p:cNvPr id="249" name="Google Shape;249;p49"/>
          <p:cNvPicPr preferRelativeResize="0"/>
          <p:nvPr/>
        </p:nvPicPr>
        <p:blipFill>
          <a:blip r:embed="rId3">
            <a:alphaModFix/>
          </a:blip>
          <a:stretch>
            <a:fillRect/>
          </a:stretch>
        </p:blipFill>
        <p:spPr>
          <a:xfrm>
            <a:off x="1" y="1"/>
            <a:ext cx="3077000" cy="3077000"/>
          </a:xfrm>
          <a:prstGeom prst="rect">
            <a:avLst/>
          </a:prstGeom>
          <a:noFill/>
          <a:ln>
            <a:noFill/>
          </a:ln>
        </p:spPr>
      </p:pic>
      <p:pic>
        <p:nvPicPr>
          <p:cNvPr id="250" name="Google Shape;250;p49"/>
          <p:cNvPicPr preferRelativeResize="0"/>
          <p:nvPr/>
        </p:nvPicPr>
        <p:blipFill>
          <a:blip r:embed="rId4">
            <a:alphaModFix/>
          </a:blip>
          <a:stretch>
            <a:fillRect/>
          </a:stretch>
        </p:blipFill>
        <p:spPr>
          <a:xfrm>
            <a:off x="6167126" y="1"/>
            <a:ext cx="2976875" cy="2976850"/>
          </a:xfrm>
          <a:prstGeom prst="rect">
            <a:avLst/>
          </a:prstGeom>
          <a:noFill/>
          <a:ln>
            <a:noFill/>
          </a:ln>
        </p:spPr>
      </p:pic>
      <p:pic>
        <p:nvPicPr>
          <p:cNvPr id="251" name="Google Shape;251;p49"/>
          <p:cNvPicPr preferRelativeResize="0"/>
          <p:nvPr/>
        </p:nvPicPr>
        <p:blipFill>
          <a:blip r:embed="rId5">
            <a:alphaModFix/>
          </a:blip>
          <a:stretch>
            <a:fillRect/>
          </a:stretch>
        </p:blipFill>
        <p:spPr>
          <a:xfrm>
            <a:off x="3091300" y="28575"/>
            <a:ext cx="3048450" cy="328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(iii) Implementation using DarkCovidNet</a:t>
            </a:r>
            <a:endParaRPr b="1">
              <a:solidFill>
                <a:srgbClr val="93C47D"/>
              </a:solidFill>
            </a:endParaRPr>
          </a:p>
          <a:p>
            <a:pPr indent="0" lvl="0" marL="0" rtl="0" algn="l">
              <a:spcBef>
                <a:spcPts val="0"/>
              </a:spcBef>
              <a:spcAft>
                <a:spcPts val="0"/>
              </a:spcAft>
              <a:buNone/>
            </a:pPr>
            <a:r>
              <a:t/>
            </a:r>
            <a:endParaRPr/>
          </a:p>
        </p:txBody>
      </p:sp>
      <p:sp>
        <p:nvSpPr>
          <p:cNvPr id="257" name="Google Shape;257;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have used the Darknet-19 model as the base model of this implementation. Darknet-19 is the classifier model that forms the basis of a real-time object detection system named YOLO (You only look once).</a:t>
            </a:r>
            <a:endParaRPr/>
          </a:p>
          <a:p>
            <a:pPr indent="-342900" lvl="0" marL="457200" rtl="0" algn="l">
              <a:spcBef>
                <a:spcPts val="0"/>
              </a:spcBef>
              <a:spcAft>
                <a:spcPts val="0"/>
              </a:spcAft>
              <a:buSzPts val="1800"/>
              <a:buChar char="●"/>
            </a:pPr>
            <a:r>
              <a:rPr lang="en"/>
              <a:t>The Darknet-19 model has proven to be the state-of-the-art model in object detection technique. The proposed architecture consists of 17 convolutional layers. The architecture diagram is given below.</a:t>
            </a:r>
            <a:endParaRPr/>
          </a:p>
          <a:p>
            <a:pPr indent="-342900" lvl="0" marL="457200" rtl="0" algn="l">
              <a:spcBef>
                <a:spcPts val="0"/>
              </a:spcBef>
              <a:spcAft>
                <a:spcPts val="0"/>
              </a:spcAft>
              <a:buSzPts val="1800"/>
              <a:buChar char="●"/>
            </a:pPr>
            <a:r>
              <a:rPr lang="en"/>
              <a:t>Each DN (DarkNet) layer has one convolution layer followed by BatchNorm and LeakyReLU operations. The 3 x Conv layer has the same setup three times in successive form.</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1"/>
          <p:cNvSpPr txBox="1"/>
          <p:nvPr>
            <p:ph idx="1" type="body"/>
          </p:nvPr>
        </p:nvSpPr>
        <p:spPr>
          <a:xfrm>
            <a:off x="209375" y="1152475"/>
            <a:ext cx="2803800" cy="3672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The DarkCovidNet deep learning model consists of 1,164,434 parameters. We have used Adam optimizer for weight updates, cross-entropy loss function, and selected the learning rate as 3e-3</a:t>
            </a:r>
            <a:endParaRPr/>
          </a:p>
        </p:txBody>
      </p:sp>
      <p:pic>
        <p:nvPicPr>
          <p:cNvPr id="263" name="Google Shape;263;p51"/>
          <p:cNvPicPr preferRelativeResize="0"/>
          <p:nvPr/>
        </p:nvPicPr>
        <p:blipFill>
          <a:blip r:embed="rId3">
            <a:alphaModFix/>
          </a:blip>
          <a:stretch>
            <a:fillRect/>
          </a:stretch>
        </p:blipFill>
        <p:spPr>
          <a:xfrm>
            <a:off x="3129225" y="79550"/>
            <a:ext cx="5943600" cy="3105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(iv) Implementation using STM-RENet</a:t>
            </a:r>
            <a:endParaRPr b="1"/>
          </a:p>
          <a:p>
            <a:pPr indent="0" lvl="0" marL="0" rtl="0" algn="l">
              <a:spcBef>
                <a:spcPts val="0"/>
              </a:spcBef>
              <a:spcAft>
                <a:spcPts val="0"/>
              </a:spcAft>
              <a:buNone/>
            </a:pPr>
            <a:r>
              <a:t/>
            </a:r>
            <a:endParaRPr/>
          </a:p>
        </p:txBody>
      </p:sp>
      <p:sp>
        <p:nvSpPr>
          <p:cNvPr id="269" name="Google Shape;269;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This implementation was a new technique based on CB CNN for automated detection of COVID-19 from chest X-Ray images. The technique targets the discrimination of COVID-19 infected from both non-COVID-19 infected and Healthy individual. </a:t>
            </a:r>
            <a:endParaRPr/>
          </a:p>
          <a:p>
            <a:pPr indent="-342900" lvl="0" marL="457200" rtl="0" algn="just">
              <a:spcBef>
                <a:spcPts val="0"/>
              </a:spcBef>
              <a:spcAft>
                <a:spcPts val="0"/>
              </a:spcAft>
              <a:buSzPts val="1800"/>
              <a:buChar char="●"/>
            </a:pPr>
            <a:r>
              <a:rPr lang="en"/>
              <a:t>In this regard, a new CNN classifier based on novel split-transform-merge (STM) block was developed that systematically implements RE-based operations for the learning of COVID-19 specific patterns and termed as “STM-RENet”. </a:t>
            </a:r>
            <a:endParaRPr/>
          </a:p>
          <a:p>
            <a:pPr indent="-342900" lvl="0" marL="457200" rtl="0" algn="just">
              <a:spcBef>
                <a:spcPts val="0"/>
              </a:spcBef>
              <a:spcAft>
                <a:spcPts val="0"/>
              </a:spcAft>
              <a:buSzPts val="1800"/>
              <a:buChar char="●"/>
            </a:pPr>
            <a:r>
              <a:rPr lang="en"/>
              <a:t>The learning capacity of the proposed CNN is enhanced using Channel Boosting to improve the detection rate while maintaining high precision.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ph idx="1" type="body"/>
          </p:nvPr>
        </p:nvSpPr>
        <p:spPr>
          <a:xfrm>
            <a:off x="311700" y="509800"/>
            <a:ext cx="2956500" cy="40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different Chest X-Ray images datasets were used.</a:t>
            </a:r>
            <a:endParaRPr/>
          </a:p>
          <a:p>
            <a:pPr indent="0" lvl="0" marL="0" rtl="0" algn="l">
              <a:spcBef>
                <a:spcPts val="1600"/>
              </a:spcBef>
              <a:spcAft>
                <a:spcPts val="0"/>
              </a:spcAft>
              <a:buNone/>
            </a:pPr>
            <a:r>
              <a:rPr lang="en"/>
              <a:t>CoV-Healthy-6k</a:t>
            </a:r>
            <a:endParaRPr/>
          </a:p>
          <a:p>
            <a:pPr indent="0" lvl="0" marL="0" rtl="0" algn="l">
              <a:spcBef>
                <a:spcPts val="1600"/>
              </a:spcBef>
              <a:spcAft>
                <a:spcPts val="0"/>
              </a:spcAft>
              <a:buNone/>
            </a:pPr>
            <a:r>
              <a:rPr lang="en"/>
              <a:t>CoV-NonCoV-10k</a:t>
            </a:r>
            <a:endParaRPr/>
          </a:p>
          <a:p>
            <a:pPr indent="0" lvl="0" marL="0" rtl="0" algn="l">
              <a:spcBef>
                <a:spcPts val="1600"/>
              </a:spcBef>
              <a:spcAft>
                <a:spcPts val="0"/>
              </a:spcAft>
              <a:buNone/>
            </a:pPr>
            <a:r>
              <a:rPr lang="en"/>
              <a:t>CoV-NonCoV-15k</a:t>
            </a:r>
            <a:endParaRPr/>
          </a:p>
          <a:p>
            <a:pPr indent="0" lvl="0" marL="0" rtl="0" algn="l">
              <a:spcBef>
                <a:spcPts val="1600"/>
              </a:spcBef>
              <a:spcAft>
                <a:spcPts val="1600"/>
              </a:spcAft>
              <a:buNone/>
            </a:pPr>
            <a:r>
              <a:t/>
            </a:r>
            <a:endParaRPr/>
          </a:p>
        </p:txBody>
      </p:sp>
      <p:pic>
        <p:nvPicPr>
          <p:cNvPr descr="An external file that holds a picture, illustration, etc.&#10;Object name is diagnostics-12-00267-g003.jpg" id="275" name="Google Shape;275;p53" title="Click on image to zoom"/>
          <p:cNvPicPr preferRelativeResize="0"/>
          <p:nvPr/>
        </p:nvPicPr>
        <p:blipFill>
          <a:blip r:embed="rId3">
            <a:alphaModFix/>
          </a:blip>
          <a:stretch>
            <a:fillRect/>
          </a:stretch>
        </p:blipFill>
        <p:spPr>
          <a:xfrm>
            <a:off x="3668725" y="571175"/>
            <a:ext cx="5323300" cy="3898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Introduction</a:t>
            </a:r>
            <a:endParaRPr b="1">
              <a:solidFill>
                <a:srgbClr val="6AA84F"/>
              </a:solidFill>
            </a:endParaRPr>
          </a:p>
        </p:txBody>
      </p:sp>
      <p:sp>
        <p:nvSpPr>
          <p:cNvPr id="120" name="Google Shape;120;p27"/>
          <p:cNvSpPr txBox="1"/>
          <p:nvPr>
            <p:ph idx="1" type="body"/>
          </p:nvPr>
        </p:nvSpPr>
        <p:spPr>
          <a:xfrm>
            <a:off x="311700" y="1017725"/>
            <a:ext cx="4821600" cy="38220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The COVID-19 pandemic is very lamentable and has spread across the world.</a:t>
            </a:r>
            <a:endParaRPr/>
          </a:p>
          <a:p>
            <a:pPr indent="-342900" lvl="0" marL="457200" rtl="0" algn="just">
              <a:spcBef>
                <a:spcPts val="0"/>
              </a:spcBef>
              <a:spcAft>
                <a:spcPts val="0"/>
              </a:spcAft>
              <a:buSzPts val="1800"/>
              <a:buChar char="●"/>
            </a:pPr>
            <a:r>
              <a:rPr lang="en"/>
              <a:t>The virus normally attacks the lungs in the human body and causes pneumonia in severe cases. Subsequently, it decreases the oxygen level instantly.</a:t>
            </a:r>
            <a:endParaRPr/>
          </a:p>
          <a:p>
            <a:pPr indent="-342900" lvl="0" marL="457200" rtl="0" algn="just">
              <a:spcBef>
                <a:spcPts val="0"/>
              </a:spcBef>
              <a:spcAft>
                <a:spcPts val="0"/>
              </a:spcAft>
              <a:buSzPts val="1800"/>
              <a:buChar char="●"/>
            </a:pPr>
            <a:r>
              <a:rPr lang="en"/>
              <a:t>Among other approaches, artificial intelligence (AI) has been adapted to address the challenges caused by the pandemic.</a:t>
            </a:r>
            <a:endParaRPr/>
          </a:p>
        </p:txBody>
      </p:sp>
      <p:pic>
        <p:nvPicPr>
          <p:cNvPr id="121" name="Google Shape;121;p27"/>
          <p:cNvPicPr preferRelativeResize="0"/>
          <p:nvPr/>
        </p:nvPicPr>
        <p:blipFill rotWithShape="1">
          <a:blip r:embed="rId3">
            <a:alphaModFix/>
          </a:blip>
          <a:srcRect b="0" l="0" r="0" t="0"/>
          <a:stretch/>
        </p:blipFill>
        <p:spPr>
          <a:xfrm>
            <a:off x="5297976" y="931850"/>
            <a:ext cx="3712599" cy="353605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4"/>
          <p:cNvSpPr txBox="1"/>
          <p:nvPr>
            <p:ph type="title"/>
          </p:nvPr>
        </p:nvSpPr>
        <p:spPr>
          <a:xfrm>
            <a:off x="910350" y="526350"/>
            <a:ext cx="7556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5000"/>
              <a:t>Results and Comparison</a:t>
            </a:r>
            <a:endParaRPr b="1" sz="5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5"/>
          <p:cNvSpPr txBox="1"/>
          <p:nvPr>
            <p:ph idx="1" type="body"/>
          </p:nvPr>
        </p:nvSpPr>
        <p:spPr>
          <a:xfrm>
            <a:off x="311700" y="327725"/>
            <a:ext cx="8391300" cy="43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transfer learning approach for VGG-16, we train the fine tuned model for 100 epochs.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While testing, we pick 16 images in a batch and we get the following output:-</a:t>
            </a:r>
            <a:endParaRPr/>
          </a:p>
        </p:txBody>
      </p:sp>
      <p:pic>
        <p:nvPicPr>
          <p:cNvPr id="286" name="Google Shape;286;p55"/>
          <p:cNvPicPr preferRelativeResize="0"/>
          <p:nvPr/>
        </p:nvPicPr>
        <p:blipFill>
          <a:blip r:embed="rId3">
            <a:alphaModFix/>
          </a:blip>
          <a:stretch>
            <a:fillRect/>
          </a:stretch>
        </p:blipFill>
        <p:spPr>
          <a:xfrm>
            <a:off x="1672725" y="844275"/>
            <a:ext cx="5482701" cy="2697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6"/>
          <p:cNvSpPr txBox="1"/>
          <p:nvPr>
            <p:ph idx="1" type="body"/>
          </p:nvPr>
        </p:nvSpPr>
        <p:spPr>
          <a:xfrm>
            <a:off x="227600" y="427875"/>
            <a:ext cx="2949600" cy="414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This result shows one falsely predicted result out of 16 generated results. Most of the results were correctly predicted by our model. The following graphs were obtained for the loss and accuracy by our model:-</a:t>
            </a:r>
            <a:endParaRPr/>
          </a:p>
          <a:p>
            <a:pPr indent="0" lvl="0" marL="0" rtl="0" algn="just">
              <a:spcBef>
                <a:spcPts val="1600"/>
              </a:spcBef>
              <a:spcAft>
                <a:spcPts val="1600"/>
              </a:spcAft>
              <a:buNone/>
            </a:pPr>
            <a:r>
              <a:t/>
            </a:r>
            <a:endParaRPr/>
          </a:p>
        </p:txBody>
      </p:sp>
      <p:pic>
        <p:nvPicPr>
          <p:cNvPr id="292" name="Google Shape;292;p56"/>
          <p:cNvPicPr preferRelativeResize="0"/>
          <p:nvPr/>
        </p:nvPicPr>
        <p:blipFill>
          <a:blip r:embed="rId3">
            <a:alphaModFix/>
          </a:blip>
          <a:stretch>
            <a:fillRect/>
          </a:stretch>
        </p:blipFill>
        <p:spPr>
          <a:xfrm>
            <a:off x="3138375" y="88675"/>
            <a:ext cx="5943600" cy="3895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7"/>
          <p:cNvSpPr txBox="1"/>
          <p:nvPr>
            <p:ph idx="1" type="body"/>
          </p:nvPr>
        </p:nvSpPr>
        <p:spPr>
          <a:xfrm>
            <a:off x="311700" y="300425"/>
            <a:ext cx="4476900" cy="426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From the Training and Validation accuracy graph above, our model does not seem to be overfitted, which is great. Our Training and Validation Loss graph above also indicates a good learning rate, which is amazing.</a:t>
            </a:r>
            <a:endParaRPr/>
          </a:p>
          <a:p>
            <a:pPr indent="0" lvl="0" marL="0" rtl="0" algn="just">
              <a:spcBef>
                <a:spcPts val="1600"/>
              </a:spcBef>
              <a:spcAft>
                <a:spcPts val="0"/>
              </a:spcAft>
              <a:buNone/>
            </a:pPr>
            <a:r>
              <a:rPr lang="en"/>
              <a:t>The following confusion matrix was obtained by our model:-</a:t>
            </a:r>
            <a:endParaRPr/>
          </a:p>
          <a:p>
            <a:pPr indent="0" lvl="0" marL="0" rtl="0" algn="just">
              <a:spcBef>
                <a:spcPts val="1600"/>
              </a:spcBef>
              <a:spcAft>
                <a:spcPts val="1600"/>
              </a:spcAft>
              <a:buNone/>
            </a:pPr>
            <a:r>
              <a:t/>
            </a:r>
            <a:endParaRPr/>
          </a:p>
        </p:txBody>
      </p:sp>
      <p:pic>
        <p:nvPicPr>
          <p:cNvPr id="298" name="Google Shape;298;p57"/>
          <p:cNvPicPr preferRelativeResize="0"/>
          <p:nvPr/>
        </p:nvPicPr>
        <p:blipFill>
          <a:blip r:embed="rId3">
            <a:alphaModFix/>
          </a:blip>
          <a:stretch>
            <a:fillRect/>
          </a:stretch>
        </p:blipFill>
        <p:spPr>
          <a:xfrm>
            <a:off x="5097975" y="79575"/>
            <a:ext cx="3970500" cy="2847975"/>
          </a:xfrm>
          <a:prstGeom prst="rect">
            <a:avLst/>
          </a:prstGeom>
          <a:noFill/>
          <a:ln>
            <a:noFill/>
          </a:ln>
        </p:spPr>
      </p:pic>
      <p:pic>
        <p:nvPicPr>
          <p:cNvPr id="299" name="Google Shape;299;p57"/>
          <p:cNvPicPr preferRelativeResize="0"/>
          <p:nvPr/>
        </p:nvPicPr>
        <p:blipFill>
          <a:blip r:embed="rId4">
            <a:alphaModFix/>
          </a:blip>
          <a:stretch>
            <a:fillRect/>
          </a:stretch>
        </p:blipFill>
        <p:spPr>
          <a:xfrm>
            <a:off x="3029250" y="3079950"/>
            <a:ext cx="2647812" cy="1911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8"/>
          <p:cNvSpPr txBox="1"/>
          <p:nvPr>
            <p:ph idx="1" type="body"/>
          </p:nvPr>
        </p:nvSpPr>
        <p:spPr>
          <a:xfrm>
            <a:off x="200275" y="245800"/>
            <a:ext cx="2994900" cy="4323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In the ResNet50 approach, we ran the model for around 30 epochs and obtained the following graphs for accuracy and loss:-</a:t>
            </a:r>
            <a:br>
              <a:rPr lang="en"/>
            </a:br>
            <a:r>
              <a:rPr lang="en"/>
              <a:t>This implementation also included a GRADCAM. This grad-cam function returns the heat map, which later is mapped on the input X-Ray, with this we can determine which area in the chest has COVID-19.</a:t>
            </a:r>
            <a:endParaRPr/>
          </a:p>
        </p:txBody>
      </p:sp>
      <p:pic>
        <p:nvPicPr>
          <p:cNvPr id="305" name="Google Shape;305;p58"/>
          <p:cNvPicPr preferRelativeResize="0"/>
          <p:nvPr/>
        </p:nvPicPr>
        <p:blipFill>
          <a:blip r:embed="rId3">
            <a:alphaModFix/>
          </a:blip>
          <a:stretch>
            <a:fillRect/>
          </a:stretch>
        </p:blipFill>
        <p:spPr>
          <a:xfrm>
            <a:off x="3147425" y="197900"/>
            <a:ext cx="5943600" cy="1971675"/>
          </a:xfrm>
          <a:prstGeom prst="rect">
            <a:avLst/>
          </a:prstGeom>
          <a:noFill/>
          <a:ln>
            <a:noFill/>
          </a:ln>
        </p:spPr>
      </p:pic>
      <p:pic>
        <p:nvPicPr>
          <p:cNvPr id="306" name="Google Shape;306;p58"/>
          <p:cNvPicPr preferRelativeResize="0"/>
          <p:nvPr/>
        </p:nvPicPr>
        <p:blipFill>
          <a:blip r:embed="rId4">
            <a:alphaModFix/>
          </a:blip>
          <a:stretch>
            <a:fillRect/>
          </a:stretch>
        </p:blipFill>
        <p:spPr>
          <a:xfrm>
            <a:off x="3363400" y="2462500"/>
            <a:ext cx="2417200" cy="2381125"/>
          </a:xfrm>
          <a:prstGeom prst="rect">
            <a:avLst/>
          </a:prstGeom>
          <a:noFill/>
          <a:ln>
            <a:noFill/>
          </a:ln>
        </p:spPr>
      </p:pic>
      <p:pic>
        <p:nvPicPr>
          <p:cNvPr id="307" name="Google Shape;307;p58"/>
          <p:cNvPicPr preferRelativeResize="0"/>
          <p:nvPr/>
        </p:nvPicPr>
        <p:blipFill>
          <a:blip r:embed="rId5">
            <a:alphaModFix/>
          </a:blip>
          <a:stretch>
            <a:fillRect/>
          </a:stretch>
        </p:blipFill>
        <p:spPr>
          <a:xfrm>
            <a:off x="5948700" y="2491675"/>
            <a:ext cx="3058600" cy="23227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9"/>
          <p:cNvSpPr txBox="1"/>
          <p:nvPr>
            <p:ph idx="1" type="body"/>
          </p:nvPr>
        </p:nvSpPr>
        <p:spPr>
          <a:xfrm>
            <a:off x="311700" y="236700"/>
            <a:ext cx="4913700" cy="433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For the implementation of DarkCovidNet, we ran the model up to 100 epochs.</a:t>
            </a:r>
            <a:endParaRPr/>
          </a:p>
          <a:p>
            <a:pPr indent="0" lvl="0" marL="0" rtl="0" algn="just">
              <a:spcBef>
                <a:spcPts val="1600"/>
              </a:spcBef>
              <a:spcAft>
                <a:spcPts val="1600"/>
              </a:spcAft>
              <a:buNone/>
            </a:pPr>
            <a:r>
              <a:rPr lang="en"/>
              <a:t>After training we obtain the following variations for accuracy and loss with the number of epochs:</a:t>
            </a:r>
            <a:endParaRPr/>
          </a:p>
        </p:txBody>
      </p:sp>
      <p:pic>
        <p:nvPicPr>
          <p:cNvPr id="313" name="Google Shape;313;p59"/>
          <p:cNvPicPr preferRelativeResize="0"/>
          <p:nvPr/>
        </p:nvPicPr>
        <p:blipFill>
          <a:blip r:embed="rId3">
            <a:alphaModFix/>
          </a:blip>
          <a:stretch>
            <a:fillRect/>
          </a:stretch>
        </p:blipFill>
        <p:spPr>
          <a:xfrm>
            <a:off x="5623800" y="115975"/>
            <a:ext cx="3362325" cy="3629025"/>
          </a:xfrm>
          <a:prstGeom prst="rect">
            <a:avLst/>
          </a:prstGeom>
          <a:noFill/>
          <a:ln>
            <a:noFill/>
          </a:ln>
        </p:spPr>
      </p:pic>
      <p:pic>
        <p:nvPicPr>
          <p:cNvPr id="314" name="Google Shape;314;p59"/>
          <p:cNvPicPr preferRelativeResize="0"/>
          <p:nvPr/>
        </p:nvPicPr>
        <p:blipFill>
          <a:blip r:embed="rId4">
            <a:alphaModFix/>
          </a:blip>
          <a:stretch>
            <a:fillRect/>
          </a:stretch>
        </p:blipFill>
        <p:spPr>
          <a:xfrm>
            <a:off x="805800" y="2209800"/>
            <a:ext cx="4419600" cy="27877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0"/>
          <p:cNvSpPr txBox="1"/>
          <p:nvPr>
            <p:ph idx="1" type="body"/>
          </p:nvPr>
        </p:nvSpPr>
        <p:spPr>
          <a:xfrm>
            <a:off x="311700" y="227600"/>
            <a:ext cx="5196000" cy="43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confusion matrix was obtained as a result:</a:t>
            </a:r>
            <a:endParaRPr/>
          </a:p>
          <a:p>
            <a:pPr indent="0" lvl="0" marL="0" rtl="0" algn="l">
              <a:spcBef>
                <a:spcPts val="1600"/>
              </a:spcBef>
              <a:spcAft>
                <a:spcPts val="0"/>
              </a:spcAft>
              <a:buNone/>
            </a:pPr>
            <a:r>
              <a:rPr lang="en"/>
              <a:t>For the channel boosted STM-RENet we obtained the highest accuracy of around 99%. The other evaluation parameters are summarized in tabular form below:</a:t>
            </a:r>
            <a:endParaRPr/>
          </a:p>
          <a:p>
            <a:pPr indent="0" lvl="0" marL="0" rtl="0" algn="l">
              <a:spcBef>
                <a:spcPts val="1600"/>
              </a:spcBef>
              <a:spcAft>
                <a:spcPts val="1600"/>
              </a:spcAft>
              <a:buNone/>
            </a:pPr>
            <a:r>
              <a:t/>
            </a:r>
            <a:endParaRPr/>
          </a:p>
        </p:txBody>
      </p:sp>
      <p:pic>
        <p:nvPicPr>
          <p:cNvPr id="320" name="Google Shape;320;p60"/>
          <p:cNvPicPr preferRelativeResize="0"/>
          <p:nvPr/>
        </p:nvPicPr>
        <p:blipFill>
          <a:blip r:embed="rId3">
            <a:alphaModFix/>
          </a:blip>
          <a:stretch>
            <a:fillRect/>
          </a:stretch>
        </p:blipFill>
        <p:spPr>
          <a:xfrm>
            <a:off x="5878500" y="127450"/>
            <a:ext cx="3038475" cy="2676525"/>
          </a:xfrm>
          <a:prstGeom prst="rect">
            <a:avLst/>
          </a:prstGeom>
          <a:noFill/>
          <a:ln>
            <a:noFill/>
          </a:ln>
        </p:spPr>
      </p:pic>
      <p:pic>
        <p:nvPicPr>
          <p:cNvPr id="321" name="Google Shape;321;p60"/>
          <p:cNvPicPr preferRelativeResize="0"/>
          <p:nvPr/>
        </p:nvPicPr>
        <p:blipFill>
          <a:blip r:embed="rId4">
            <a:alphaModFix/>
          </a:blip>
          <a:stretch>
            <a:fillRect/>
          </a:stretch>
        </p:blipFill>
        <p:spPr>
          <a:xfrm>
            <a:off x="671625" y="3031553"/>
            <a:ext cx="5564298" cy="1412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1"/>
          <p:cNvSpPr txBox="1"/>
          <p:nvPr>
            <p:ph idx="1" type="body"/>
          </p:nvPr>
        </p:nvSpPr>
        <p:spPr>
          <a:xfrm>
            <a:off x="311700" y="300425"/>
            <a:ext cx="8520600" cy="426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accuracy and loss plots against the number of epochs were also plotted. This curve shows that the model achieves optimal accuracy in just a few epochs and then stays constant pretty much.</a:t>
            </a:r>
            <a:endParaRPr/>
          </a:p>
        </p:txBody>
      </p:sp>
      <p:pic>
        <p:nvPicPr>
          <p:cNvPr id="327" name="Google Shape;327;p61"/>
          <p:cNvPicPr preferRelativeResize="0"/>
          <p:nvPr/>
        </p:nvPicPr>
        <p:blipFill>
          <a:blip r:embed="rId3">
            <a:alphaModFix/>
          </a:blip>
          <a:stretch>
            <a:fillRect/>
          </a:stretch>
        </p:blipFill>
        <p:spPr>
          <a:xfrm>
            <a:off x="1600200" y="1326750"/>
            <a:ext cx="5943600" cy="3571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2"/>
          <p:cNvSpPr txBox="1"/>
          <p:nvPr>
            <p:ph idx="1" type="body"/>
          </p:nvPr>
        </p:nvSpPr>
        <p:spPr>
          <a:xfrm>
            <a:off x="311700" y="465750"/>
            <a:ext cx="8520600" cy="41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b="1" lang="en"/>
              <a:t>comparison analysis </a:t>
            </a:r>
            <a:r>
              <a:rPr lang="en"/>
              <a:t>of the various methods we implemented is given below:-</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sz="1600"/>
              <a:t>This graph shows the </a:t>
            </a:r>
            <a:r>
              <a:rPr lang="en" sz="1600"/>
              <a:t>comparison</a:t>
            </a:r>
            <a:r>
              <a:rPr lang="en" sz="1600"/>
              <a:t> between performances of Channel boosted STM and non Channel Boosted STM with two different datasets.</a:t>
            </a:r>
            <a:endParaRPr sz="1600"/>
          </a:p>
          <a:p>
            <a:pPr indent="0" lvl="0" marL="0" rtl="0" algn="l">
              <a:spcBef>
                <a:spcPts val="1600"/>
              </a:spcBef>
              <a:spcAft>
                <a:spcPts val="1600"/>
              </a:spcAft>
              <a:buNone/>
            </a:pPr>
            <a:r>
              <a:t/>
            </a:r>
            <a:endParaRPr/>
          </a:p>
        </p:txBody>
      </p:sp>
      <p:pic>
        <p:nvPicPr>
          <p:cNvPr id="333" name="Google Shape;333;p62"/>
          <p:cNvPicPr preferRelativeResize="0"/>
          <p:nvPr/>
        </p:nvPicPr>
        <p:blipFill>
          <a:blip r:embed="rId3">
            <a:alphaModFix/>
          </a:blip>
          <a:stretch>
            <a:fillRect/>
          </a:stretch>
        </p:blipFill>
        <p:spPr>
          <a:xfrm>
            <a:off x="1411875" y="937100"/>
            <a:ext cx="6212250" cy="1134250"/>
          </a:xfrm>
          <a:prstGeom prst="rect">
            <a:avLst/>
          </a:prstGeom>
          <a:noFill/>
          <a:ln>
            <a:noFill/>
          </a:ln>
        </p:spPr>
      </p:pic>
      <p:pic>
        <p:nvPicPr>
          <p:cNvPr id="334" name="Google Shape;334;p62"/>
          <p:cNvPicPr preferRelativeResize="0"/>
          <p:nvPr/>
        </p:nvPicPr>
        <p:blipFill>
          <a:blip r:embed="rId4">
            <a:alphaModFix/>
          </a:blip>
          <a:stretch>
            <a:fillRect/>
          </a:stretch>
        </p:blipFill>
        <p:spPr>
          <a:xfrm>
            <a:off x="1348250" y="2824875"/>
            <a:ext cx="6339500" cy="1307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3"/>
          <p:cNvSpPr txBox="1"/>
          <p:nvPr>
            <p:ph idx="1" type="body"/>
          </p:nvPr>
        </p:nvSpPr>
        <p:spPr>
          <a:xfrm>
            <a:off x="311700" y="245800"/>
            <a:ext cx="8520600" cy="432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following tables show a comparison between ResNet50 and VGG-16 (transfer learning) when tested on the Cov-NonCoV10k dataset.</a:t>
            </a:r>
            <a:endParaRPr/>
          </a:p>
        </p:txBody>
      </p:sp>
      <p:pic>
        <p:nvPicPr>
          <p:cNvPr id="340" name="Google Shape;340;p63"/>
          <p:cNvPicPr preferRelativeResize="0"/>
          <p:nvPr/>
        </p:nvPicPr>
        <p:blipFill>
          <a:blip r:embed="rId3">
            <a:alphaModFix/>
          </a:blip>
          <a:stretch>
            <a:fillRect/>
          </a:stretch>
        </p:blipFill>
        <p:spPr>
          <a:xfrm>
            <a:off x="1620425" y="1168323"/>
            <a:ext cx="6474626" cy="1259700"/>
          </a:xfrm>
          <a:prstGeom prst="rect">
            <a:avLst/>
          </a:prstGeom>
          <a:noFill/>
          <a:ln>
            <a:noFill/>
          </a:ln>
        </p:spPr>
      </p:pic>
      <p:pic>
        <p:nvPicPr>
          <p:cNvPr id="341" name="Google Shape;341;p63"/>
          <p:cNvPicPr preferRelativeResize="0"/>
          <p:nvPr/>
        </p:nvPicPr>
        <p:blipFill>
          <a:blip r:embed="rId4">
            <a:alphaModFix/>
          </a:blip>
          <a:stretch>
            <a:fillRect/>
          </a:stretch>
        </p:blipFill>
        <p:spPr>
          <a:xfrm>
            <a:off x="1620425" y="2837975"/>
            <a:ext cx="6474626" cy="15415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idx="1" type="body"/>
          </p:nvPr>
        </p:nvSpPr>
        <p:spPr>
          <a:xfrm>
            <a:off x="311700" y="253125"/>
            <a:ext cx="3789000" cy="45819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Char char="●"/>
            </a:pPr>
            <a:r>
              <a:rPr lang="en" sz="1700"/>
              <a:t>Normally, the polymerase chain reaction (PCR) test is widely used in medical science for testing. </a:t>
            </a:r>
            <a:br>
              <a:rPr lang="en" sz="1700"/>
            </a:br>
            <a:endParaRPr sz="1700"/>
          </a:p>
          <a:p>
            <a:pPr indent="-336550" lvl="0" marL="457200" rtl="0" algn="just">
              <a:spcBef>
                <a:spcPts val="0"/>
              </a:spcBef>
              <a:spcAft>
                <a:spcPts val="0"/>
              </a:spcAft>
              <a:buSzPts val="1700"/>
              <a:buChar char="●"/>
            </a:pPr>
            <a:r>
              <a:rPr lang="en" sz="1700"/>
              <a:t>However, because the number of cases is increasing rapidly, it has become nearly impossible to perform enough tests through PCR, as it is time-consuming and costly.</a:t>
            </a:r>
            <a:br>
              <a:rPr lang="en" sz="1700"/>
            </a:br>
            <a:endParaRPr sz="1700"/>
          </a:p>
          <a:p>
            <a:pPr indent="-336550" lvl="0" marL="457200" rtl="0" algn="just">
              <a:spcBef>
                <a:spcPts val="0"/>
              </a:spcBef>
              <a:spcAft>
                <a:spcPts val="0"/>
              </a:spcAft>
              <a:buSzPts val="1700"/>
              <a:buChar char="●"/>
            </a:pPr>
            <a:r>
              <a:rPr lang="en" sz="1700"/>
              <a:t>Therefore, an alternative testing is required so that infected people can be identified quickly and quarantined or isolated.</a:t>
            </a:r>
            <a:endParaRPr sz="1700"/>
          </a:p>
          <a:p>
            <a:pPr indent="0" lvl="0" marL="0" rtl="0" algn="just">
              <a:spcBef>
                <a:spcPts val="1600"/>
              </a:spcBef>
              <a:spcAft>
                <a:spcPts val="1600"/>
              </a:spcAft>
              <a:buNone/>
            </a:pPr>
            <a:r>
              <a:t/>
            </a:r>
            <a:endParaRPr sz="1700"/>
          </a:p>
        </p:txBody>
      </p:sp>
      <p:pic>
        <p:nvPicPr>
          <p:cNvPr id="127" name="Google Shape;127;p28"/>
          <p:cNvPicPr preferRelativeResize="0"/>
          <p:nvPr/>
        </p:nvPicPr>
        <p:blipFill rotWithShape="1">
          <a:blip r:embed="rId3">
            <a:alphaModFix/>
          </a:blip>
          <a:srcRect b="0" l="0" r="0" t="0"/>
          <a:stretch/>
        </p:blipFill>
        <p:spPr>
          <a:xfrm>
            <a:off x="4191750" y="308550"/>
            <a:ext cx="4870825" cy="4526399"/>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4"/>
          <p:cNvSpPr txBox="1"/>
          <p:nvPr>
            <p:ph idx="1" type="body"/>
          </p:nvPr>
        </p:nvSpPr>
        <p:spPr>
          <a:xfrm>
            <a:off x="311700" y="264000"/>
            <a:ext cx="4768200" cy="430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600"/>
              <a:t>Comparison between all models:</a:t>
            </a:r>
            <a:endParaRPr b="1" sz="1600"/>
          </a:p>
          <a:p>
            <a:pPr indent="0" lvl="0" marL="0" rtl="0" algn="just">
              <a:spcBef>
                <a:spcPts val="1600"/>
              </a:spcBef>
              <a:spcAft>
                <a:spcPts val="0"/>
              </a:spcAft>
              <a:buNone/>
            </a:pPr>
            <a:r>
              <a:t/>
            </a:r>
            <a:endParaRPr b="1" sz="1600"/>
          </a:p>
          <a:p>
            <a:pPr indent="0" lvl="0" marL="0" rtl="0" algn="just">
              <a:spcBef>
                <a:spcPts val="1600"/>
              </a:spcBef>
              <a:spcAft>
                <a:spcPts val="0"/>
              </a:spcAft>
              <a:buNone/>
            </a:pPr>
            <a:r>
              <a:rPr lang="en" sz="1600"/>
              <a:t>The following graph shows the comparison of false positives and false negatives of all the models we implemented. This shows that while VGG-16 with transfer learning gave the </a:t>
            </a:r>
            <a:r>
              <a:rPr lang="en" sz="1600"/>
              <a:t>lowest performance, the channel boosted STM-RENet gave the highest performance and hence the lowest number of false positives and false negatives.</a:t>
            </a:r>
            <a:endParaRPr sz="1600"/>
          </a:p>
          <a:p>
            <a:pPr indent="0" lvl="0" marL="0" rtl="0" algn="just">
              <a:spcBef>
                <a:spcPts val="1600"/>
              </a:spcBef>
              <a:spcAft>
                <a:spcPts val="1600"/>
              </a:spcAft>
              <a:buNone/>
            </a:pPr>
            <a:r>
              <a:t/>
            </a:r>
            <a:endParaRPr sz="1600"/>
          </a:p>
        </p:txBody>
      </p:sp>
      <p:pic>
        <p:nvPicPr>
          <p:cNvPr id="347" name="Google Shape;347;p64"/>
          <p:cNvPicPr preferRelativeResize="0"/>
          <p:nvPr/>
        </p:nvPicPr>
        <p:blipFill>
          <a:blip r:embed="rId3">
            <a:alphaModFix/>
          </a:blip>
          <a:stretch>
            <a:fillRect/>
          </a:stretch>
        </p:blipFill>
        <p:spPr>
          <a:xfrm>
            <a:off x="5128974" y="723700"/>
            <a:ext cx="3838026" cy="3023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chemeClr val="dk2"/>
                </a:solidFill>
              </a:rPr>
              <a:t>Activity</a:t>
            </a:r>
            <a:r>
              <a:rPr b="1" lang="en">
                <a:solidFill>
                  <a:schemeClr val="accent3"/>
                </a:solidFill>
              </a:rPr>
              <a:t> Time Chart</a:t>
            </a:r>
            <a:endParaRPr b="1" sz="3800">
              <a:solidFill>
                <a:srgbClr val="6AA84F"/>
              </a:solidFill>
            </a:endParaRPr>
          </a:p>
        </p:txBody>
      </p:sp>
      <p:pic>
        <p:nvPicPr>
          <p:cNvPr id="353" name="Google Shape;353;p65"/>
          <p:cNvPicPr preferRelativeResize="0"/>
          <p:nvPr/>
        </p:nvPicPr>
        <p:blipFill rotWithShape="1">
          <a:blip r:embed="rId3">
            <a:alphaModFix/>
          </a:blip>
          <a:srcRect b="0" l="5313" r="4927" t="0"/>
          <a:stretch/>
        </p:blipFill>
        <p:spPr>
          <a:xfrm>
            <a:off x="754175" y="1367925"/>
            <a:ext cx="7779076" cy="2838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6"/>
          <p:cNvSpPr txBox="1"/>
          <p:nvPr>
            <p:ph type="title"/>
          </p:nvPr>
        </p:nvSpPr>
        <p:spPr>
          <a:xfrm>
            <a:off x="311700" y="228000"/>
            <a:ext cx="8520600" cy="53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700">
                <a:solidFill>
                  <a:schemeClr val="accent3"/>
                </a:solidFill>
              </a:rPr>
              <a:t>Conclusion and</a:t>
            </a:r>
            <a:r>
              <a:rPr b="1" lang="en" sz="2700">
                <a:solidFill>
                  <a:schemeClr val="dk2"/>
                </a:solidFill>
              </a:rPr>
              <a:t> Future Scope</a:t>
            </a:r>
            <a:endParaRPr b="1" sz="3700">
              <a:solidFill>
                <a:schemeClr val="dk2"/>
              </a:solidFill>
            </a:endParaRPr>
          </a:p>
        </p:txBody>
      </p:sp>
      <p:sp>
        <p:nvSpPr>
          <p:cNvPr id="359" name="Google Shape;359;p66"/>
          <p:cNvSpPr txBox="1"/>
          <p:nvPr>
            <p:ph idx="1" type="body"/>
          </p:nvPr>
        </p:nvSpPr>
        <p:spPr>
          <a:xfrm>
            <a:off x="311700" y="828425"/>
            <a:ext cx="8391300" cy="38688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Char char="●"/>
            </a:pPr>
            <a:r>
              <a:rPr lang="en" sz="1700"/>
              <a:t>The encouraging results of the deep learning models that we implemented for detecting COVID-19 in X-Ray image detection indicates that in the near future, deep learning will play a greater clinical support role for fighting against this epidemic. </a:t>
            </a:r>
            <a:br>
              <a:rPr lang="en" sz="1700"/>
            </a:br>
            <a:endParaRPr sz="1700"/>
          </a:p>
          <a:p>
            <a:pPr indent="-336550" lvl="0" marL="457200" rtl="0" algn="just">
              <a:spcBef>
                <a:spcPts val="0"/>
              </a:spcBef>
              <a:spcAft>
                <a:spcPts val="0"/>
              </a:spcAft>
              <a:buSzPts val="1700"/>
              <a:buChar char="●"/>
            </a:pPr>
            <a:r>
              <a:rPr lang="en" sz="1700"/>
              <a:t>In the future, the proposed CB-STM-RENet will be exploited for the multi-class segregation of COVID-like MERS and SARS-CoV, etc., and to </a:t>
            </a:r>
            <a:r>
              <a:rPr lang="en" sz="1700"/>
              <a:t>distinguish</a:t>
            </a:r>
            <a:r>
              <a:rPr lang="en" sz="1700"/>
              <a:t> between various new variants of COVID-19, such as Omicron, etc.</a:t>
            </a:r>
            <a:endParaRPr sz="1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7"/>
          <p:cNvSpPr txBox="1"/>
          <p:nvPr>
            <p:ph type="title"/>
          </p:nvPr>
        </p:nvSpPr>
        <p:spPr>
          <a:xfrm>
            <a:off x="311700" y="45600"/>
            <a:ext cx="8520600" cy="6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References</a:t>
            </a:r>
            <a:endParaRPr b="1" sz="3600"/>
          </a:p>
        </p:txBody>
      </p:sp>
      <p:sp>
        <p:nvSpPr>
          <p:cNvPr id="365" name="Google Shape;365;p67"/>
          <p:cNvSpPr txBox="1"/>
          <p:nvPr>
            <p:ph idx="1" type="body"/>
          </p:nvPr>
        </p:nvSpPr>
        <p:spPr>
          <a:xfrm>
            <a:off x="136800" y="766050"/>
            <a:ext cx="8846100" cy="4158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[1] A. Uddin, B. Talukder, M. Monirujjaman Khan, and A. Zaguia, “Study on convolutional neural network to detect COVID-19 from chest X-rays,” Math. Probl. Eng., vol. 2021, pp. 1–11, 2021.</a:t>
            </a:r>
            <a:endParaRPr sz="1600"/>
          </a:p>
          <a:p>
            <a:pPr indent="0" lvl="0" marL="0" rtl="0" algn="just">
              <a:spcBef>
                <a:spcPts val="1600"/>
              </a:spcBef>
              <a:spcAft>
                <a:spcPts val="0"/>
              </a:spcAft>
              <a:buNone/>
            </a:pPr>
            <a:r>
              <a:rPr lang="en" sz="1600"/>
              <a:t>[2] R. Sethi, M. Mehrotra, and D. Sethi, “Deep Learning based Diagnosis Recommendation for COVID-19 using Chest X-Rays Images,” in 2020 Second International Conference on Inventive Research in Computing Applications (ICIRCA), 2020.</a:t>
            </a:r>
            <a:endParaRPr sz="1600"/>
          </a:p>
          <a:p>
            <a:pPr indent="0" lvl="0" marL="0" rtl="0" algn="just">
              <a:spcBef>
                <a:spcPts val="1600"/>
              </a:spcBef>
              <a:spcAft>
                <a:spcPts val="0"/>
              </a:spcAft>
              <a:buNone/>
            </a:pPr>
            <a:r>
              <a:rPr lang="en" sz="1600"/>
              <a:t>[3] L. Wang and A. Wong, “COVID-Net: A tailored deep convolutional neural network design for detection of COVID-19 cases from chest X-ray images,” arXiv [eess.IV], 2020.</a:t>
            </a:r>
            <a:endParaRPr sz="1600"/>
          </a:p>
          <a:p>
            <a:pPr indent="0" lvl="0" marL="0" rtl="0" algn="just">
              <a:spcBef>
                <a:spcPts val="1600"/>
              </a:spcBef>
              <a:spcAft>
                <a:spcPts val="0"/>
              </a:spcAft>
              <a:buNone/>
            </a:pPr>
            <a:r>
              <a:rPr lang="en" sz="1600"/>
              <a:t>[4] I. D. Apostolopoulos and T. A. Mpesiana, “Covid-19: automatic detection from X-ray images utilizing transfer learning with convolutional neural networks,” Phys Eng Sci Med, vol. 43, no. 2, pp. 635–640, 2020.</a:t>
            </a:r>
            <a:endParaRPr sz="1600"/>
          </a:p>
          <a:p>
            <a:pPr indent="0" lvl="0" marL="0" rtl="0" algn="just">
              <a:spcBef>
                <a:spcPts val="1600"/>
              </a:spcBef>
              <a:spcAft>
                <a:spcPts val="1600"/>
              </a:spcAft>
              <a:buNone/>
            </a:pPr>
            <a:r>
              <a:t/>
            </a:r>
            <a:endParaRPr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8"/>
          <p:cNvSpPr txBox="1"/>
          <p:nvPr>
            <p:ph idx="1" type="body"/>
          </p:nvPr>
        </p:nvSpPr>
        <p:spPr>
          <a:xfrm>
            <a:off x="311700" y="218875"/>
            <a:ext cx="8520600" cy="4350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[5] S. Guefrechi, M. B. Jabra, A. Ammar, A. Koubaa, and H. Hamam, “Deep learning based detection of COVID-19 from chest X-ray images,” Multimed. Tools Appl., vol. 80, no. 21–23, pp. 31803–31820, 2021.</a:t>
            </a:r>
            <a:endParaRPr sz="1600"/>
          </a:p>
          <a:p>
            <a:pPr indent="0" lvl="0" marL="0" rtl="0" algn="just">
              <a:spcBef>
                <a:spcPts val="1600"/>
              </a:spcBef>
              <a:spcAft>
                <a:spcPts val="0"/>
              </a:spcAft>
              <a:buNone/>
            </a:pPr>
            <a:r>
              <a:rPr lang="en" sz="1600"/>
              <a:t>[6] S. Chakraborty, B. Murali, and A. K. Mitra, “An efficient deep learning model to detect COVID-19 using chest X-ray images,” Int. J. Environ. Res. Public Health, vol. 19, no. 4, p. 2013, 2022.</a:t>
            </a:r>
            <a:endParaRPr sz="1600"/>
          </a:p>
          <a:p>
            <a:pPr indent="0" lvl="0" marL="0" rtl="0" algn="just">
              <a:spcBef>
                <a:spcPts val="1600"/>
              </a:spcBef>
              <a:spcAft>
                <a:spcPts val="0"/>
              </a:spcAft>
              <a:buNone/>
            </a:pPr>
            <a:r>
              <a:rPr lang="en" sz="1600"/>
              <a:t>[7] T. Ozturk, M. Talo, E. A. Yildirim, U. B. Baloglu, O. Yildirim, and U. Rajendra Acharya, “Automated detection of COVID-19 cases using deep neural networks with X-ray images,” Comput. Biol. Med., vol. 121, no. 103792, p. 103792, 2020.</a:t>
            </a:r>
            <a:endParaRPr sz="1600"/>
          </a:p>
          <a:p>
            <a:pPr indent="0" lvl="0" marL="0" rtl="0" algn="just">
              <a:spcBef>
                <a:spcPts val="1600"/>
              </a:spcBef>
              <a:spcAft>
                <a:spcPts val="0"/>
              </a:spcAft>
              <a:buNone/>
            </a:pPr>
            <a:r>
              <a:rPr lang="en" sz="1600"/>
              <a:t>[8] S. H. Khan, A. Sohail, A. Khan, and Y.-S. Lee, “COVID-19 detection in chest X-ray images using a new channel boosted CNN,” Diagnostics (Basel), vol. 12, no. 2, p. 267, 2022.</a:t>
            </a:r>
            <a:endParaRPr sz="1600"/>
          </a:p>
          <a:p>
            <a:pPr indent="0" lvl="0" marL="0" rtl="0" algn="just">
              <a:spcBef>
                <a:spcPts val="1600"/>
              </a:spcBef>
              <a:spcAft>
                <a:spcPts val="1600"/>
              </a:spcAft>
              <a:buNone/>
            </a:pPr>
            <a:r>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descr="White cloud in front of dark blue star-filled sky" id="375" name="Google Shape;375;p69"/>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376" name="Google Shape;376;p69"/>
          <p:cNvSpPr txBox="1"/>
          <p:nvPr>
            <p:ph type="ctrTitle"/>
          </p:nvPr>
        </p:nvSpPr>
        <p:spPr>
          <a:xfrm>
            <a:off x="300950" y="1057875"/>
            <a:ext cx="8754900" cy="17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600"/>
              <a:t>Thank You!</a:t>
            </a:r>
            <a:endParaRPr sz="5600">
              <a:solidFill>
                <a:srgbClr val="6AA84F"/>
              </a:solidFill>
            </a:endParaRPr>
          </a:p>
        </p:txBody>
      </p:sp>
      <p:cxnSp>
        <p:nvCxnSpPr>
          <p:cNvPr id="377" name="Google Shape;377;p69"/>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200625" y="264475"/>
            <a:ext cx="8818800" cy="6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t>Problem </a:t>
            </a:r>
            <a:r>
              <a:rPr b="1" lang="en" sz="3500">
                <a:solidFill>
                  <a:schemeClr val="dk2"/>
                </a:solidFill>
              </a:rPr>
              <a:t>Statement</a:t>
            </a:r>
            <a:endParaRPr b="1" sz="2700">
              <a:solidFill>
                <a:schemeClr val="dk2"/>
              </a:solidFill>
            </a:endParaRPr>
          </a:p>
        </p:txBody>
      </p:sp>
      <p:sp>
        <p:nvSpPr>
          <p:cNvPr id="133" name="Google Shape;133;p29"/>
          <p:cNvSpPr txBox="1"/>
          <p:nvPr>
            <p:ph idx="1" type="body"/>
          </p:nvPr>
        </p:nvSpPr>
        <p:spPr>
          <a:xfrm>
            <a:off x="311700" y="1048775"/>
            <a:ext cx="8520600" cy="36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100"/>
              <a:t>The primary objective of the project is to predict and detect Covid-19 on Chest X-Ray images using deep learning approaches. This is a two-class classification problem where the input will be an X-Ray image and the output could be either Normal or COVID positive.</a:t>
            </a:r>
            <a:endParaRPr sz="2100"/>
          </a:p>
        </p:txBody>
      </p:sp>
      <p:pic>
        <p:nvPicPr>
          <p:cNvPr id="134" name="Google Shape;134;p29"/>
          <p:cNvPicPr preferRelativeResize="0"/>
          <p:nvPr/>
        </p:nvPicPr>
        <p:blipFill rotWithShape="1">
          <a:blip r:embed="rId3">
            <a:alphaModFix/>
          </a:blip>
          <a:srcRect b="0" l="0" r="0" t="0"/>
          <a:stretch/>
        </p:blipFill>
        <p:spPr>
          <a:xfrm>
            <a:off x="552225" y="2936900"/>
            <a:ext cx="8191101" cy="144465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idx="1" type="body"/>
          </p:nvPr>
        </p:nvSpPr>
        <p:spPr>
          <a:xfrm>
            <a:off x="145925" y="373250"/>
            <a:ext cx="8602500" cy="444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900"/>
              <a:t>The following image shows how the chest X-Ray image of a COVID infected patient differs from the chest X-Ray of a normal healthy person:-</a:t>
            </a:r>
            <a:endParaRPr sz="1900"/>
          </a:p>
        </p:txBody>
      </p:sp>
      <p:pic>
        <p:nvPicPr>
          <p:cNvPr id="140" name="Google Shape;140;p30"/>
          <p:cNvPicPr preferRelativeResize="0"/>
          <p:nvPr/>
        </p:nvPicPr>
        <p:blipFill rotWithShape="1">
          <a:blip r:embed="rId3">
            <a:alphaModFix/>
          </a:blip>
          <a:srcRect b="0" l="0" r="0" t="0"/>
          <a:stretch/>
        </p:blipFill>
        <p:spPr>
          <a:xfrm>
            <a:off x="626650" y="1258800"/>
            <a:ext cx="3727509" cy="3495199"/>
          </a:xfrm>
          <a:prstGeom prst="rect">
            <a:avLst/>
          </a:prstGeom>
          <a:noFill/>
          <a:ln cap="flat" cmpd="sng" w="9525">
            <a:solidFill>
              <a:srgbClr val="FF0000"/>
            </a:solidFill>
            <a:prstDash val="solid"/>
            <a:round/>
            <a:headEnd len="sm" w="sm" type="none"/>
            <a:tailEnd len="sm" w="sm" type="none"/>
          </a:ln>
        </p:spPr>
      </p:pic>
      <p:pic>
        <p:nvPicPr>
          <p:cNvPr id="141" name="Google Shape;141;p30"/>
          <p:cNvPicPr preferRelativeResize="0"/>
          <p:nvPr/>
        </p:nvPicPr>
        <p:blipFill rotWithShape="1">
          <a:blip r:embed="rId4">
            <a:alphaModFix/>
          </a:blip>
          <a:srcRect b="0" l="0" r="0" t="0"/>
          <a:stretch/>
        </p:blipFill>
        <p:spPr>
          <a:xfrm>
            <a:off x="4836909" y="1258800"/>
            <a:ext cx="3571420" cy="349520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311700" y="164150"/>
            <a:ext cx="8520600" cy="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Literature </a:t>
            </a:r>
            <a:r>
              <a:rPr b="1" lang="en" sz="3600">
                <a:solidFill>
                  <a:srgbClr val="6AA84F"/>
                </a:solidFill>
              </a:rPr>
              <a:t>Review</a:t>
            </a:r>
            <a:endParaRPr b="1" sz="3600">
              <a:solidFill>
                <a:srgbClr val="6AA84F"/>
              </a:solidFill>
            </a:endParaRPr>
          </a:p>
        </p:txBody>
      </p:sp>
      <p:sp>
        <p:nvSpPr>
          <p:cNvPr id="147" name="Google Shape;147;p31"/>
          <p:cNvSpPr txBox="1"/>
          <p:nvPr>
            <p:ph idx="1" type="body"/>
          </p:nvPr>
        </p:nvSpPr>
        <p:spPr>
          <a:xfrm>
            <a:off x="228400" y="913600"/>
            <a:ext cx="8604000" cy="40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We have reviewed, implemented and tried to improve research papers based on multiple Deep Learning Approaches for COVID detection. Some of them are as follows:-</a:t>
            </a:r>
            <a:endParaRPr sz="1700"/>
          </a:p>
          <a:p>
            <a:pPr indent="-336550" lvl="0" marL="457200" rtl="0" algn="l">
              <a:spcBef>
                <a:spcPts val="1600"/>
              </a:spcBef>
              <a:spcAft>
                <a:spcPts val="0"/>
              </a:spcAft>
              <a:buSzPts val="1700"/>
              <a:buChar char="●"/>
            </a:pPr>
            <a:r>
              <a:rPr lang="en" sz="1700"/>
              <a:t>Transfer Learning approach (using pre-existing models like VGG, Inception)</a:t>
            </a:r>
            <a:br>
              <a:rPr lang="en" sz="1700"/>
            </a:br>
            <a:endParaRPr sz="1700"/>
          </a:p>
          <a:p>
            <a:pPr indent="-336550" lvl="0" marL="457200" rtl="0" algn="l">
              <a:spcBef>
                <a:spcPts val="0"/>
              </a:spcBef>
              <a:spcAft>
                <a:spcPts val="0"/>
              </a:spcAft>
              <a:buSzPts val="1700"/>
              <a:buChar char="●"/>
            </a:pPr>
            <a:r>
              <a:rPr lang="en" sz="1700"/>
              <a:t>Using Residual Networks with segmentation (on COVID-19 Radiography Database)</a:t>
            </a:r>
            <a:br>
              <a:rPr lang="en" sz="1700"/>
            </a:br>
            <a:endParaRPr sz="1700"/>
          </a:p>
          <a:p>
            <a:pPr indent="-336550" lvl="0" marL="457200" rtl="0" algn="l">
              <a:spcBef>
                <a:spcPts val="0"/>
              </a:spcBef>
              <a:spcAft>
                <a:spcPts val="0"/>
              </a:spcAft>
              <a:buSzPts val="1700"/>
              <a:buChar char="●"/>
            </a:pPr>
            <a:r>
              <a:rPr lang="en" sz="1700"/>
              <a:t>Using a modified DarkCovidNet</a:t>
            </a:r>
            <a:br>
              <a:rPr lang="en" sz="1700"/>
            </a:br>
            <a:endParaRPr sz="1700"/>
          </a:p>
          <a:p>
            <a:pPr indent="-336550" lvl="0" marL="457200" rtl="0" algn="l">
              <a:spcBef>
                <a:spcPts val="0"/>
              </a:spcBef>
              <a:spcAft>
                <a:spcPts val="0"/>
              </a:spcAft>
              <a:buSzPts val="1700"/>
              <a:buChar char="●"/>
            </a:pPr>
            <a:r>
              <a:rPr lang="en" sz="1700"/>
              <a:t>STM-RENet approach with Channel Boosting</a:t>
            </a:r>
            <a:br>
              <a:rPr lang="en" sz="1700"/>
            </a:br>
            <a:endParaRPr sz="1700"/>
          </a:p>
          <a:p>
            <a:pPr indent="0" lvl="0" marL="0" rtl="0" algn="l">
              <a:spcBef>
                <a:spcPts val="1600"/>
              </a:spcBef>
              <a:spcAft>
                <a:spcPts val="16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idx="1" type="body"/>
          </p:nvPr>
        </p:nvSpPr>
        <p:spPr>
          <a:xfrm>
            <a:off x="311700" y="291325"/>
            <a:ext cx="8520600" cy="42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Paper Title(1):- Deep learning based detection of COVID-19 from chest X-ray images</a:t>
            </a:r>
            <a:br>
              <a:rPr lang="en"/>
            </a:br>
            <a:r>
              <a:rPr i="1" lang="en"/>
              <a:t>Authors: Sarra Guefrechi, Marwa Ben Jabra, Adel Ammar, Anis Koubaa and Habib Hamam </a:t>
            </a:r>
            <a:endParaRPr i="1"/>
          </a:p>
          <a:p>
            <a:pPr indent="0" lvl="0" marL="0" rtl="0" algn="l">
              <a:spcBef>
                <a:spcPts val="1600"/>
              </a:spcBef>
              <a:spcAft>
                <a:spcPts val="0"/>
              </a:spcAft>
              <a:buNone/>
            </a:pPr>
            <a:r>
              <a:rPr lang="en" sz="1600"/>
              <a:t>Summary of Paper(1):-</a:t>
            </a:r>
            <a:endParaRPr sz="1600"/>
          </a:p>
          <a:p>
            <a:pPr indent="-330200" lvl="0" marL="457200" rtl="0" algn="l">
              <a:spcBef>
                <a:spcPts val="1600"/>
              </a:spcBef>
              <a:spcAft>
                <a:spcPts val="0"/>
              </a:spcAft>
              <a:buSzPts val="1600"/>
              <a:buChar char="●"/>
            </a:pPr>
            <a:r>
              <a:rPr lang="en" sz="1600"/>
              <a:t>In this paper we used transfer learning on pre-trained models for VGG16 using the weights for ImageNet dataset. </a:t>
            </a:r>
            <a:br>
              <a:rPr lang="en" sz="1600"/>
            </a:br>
            <a:endParaRPr sz="1600"/>
          </a:p>
          <a:p>
            <a:pPr indent="-330200" lvl="0" marL="457200" rtl="0" algn="l">
              <a:spcBef>
                <a:spcPts val="0"/>
              </a:spcBef>
              <a:spcAft>
                <a:spcPts val="0"/>
              </a:spcAft>
              <a:buSzPts val="1600"/>
              <a:buChar char="●"/>
            </a:pPr>
            <a:r>
              <a:rPr lang="en" sz="1600"/>
              <a:t>This way, we can freeze all the trainable layers and just fine tune the last layer for COVID detection.</a:t>
            </a:r>
            <a:br>
              <a:rPr lang="en" sz="1600"/>
            </a:br>
            <a:endParaRPr sz="1600"/>
          </a:p>
        </p:txBody>
      </p:sp>
      <p:pic>
        <p:nvPicPr>
          <p:cNvPr id="153" name="Google Shape;153;p32"/>
          <p:cNvPicPr preferRelativeResize="0"/>
          <p:nvPr/>
        </p:nvPicPr>
        <p:blipFill>
          <a:blip r:embed="rId3">
            <a:alphaModFix/>
          </a:blip>
          <a:stretch>
            <a:fillRect/>
          </a:stretch>
        </p:blipFill>
        <p:spPr>
          <a:xfrm>
            <a:off x="1816200" y="3832600"/>
            <a:ext cx="6715852" cy="1146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idx="1" type="body"/>
          </p:nvPr>
        </p:nvSpPr>
        <p:spPr>
          <a:xfrm>
            <a:off x="311700" y="336825"/>
            <a:ext cx="8520600" cy="44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Advantages of Paper(1):-</a:t>
            </a:r>
            <a:endParaRPr b="1" sz="1600"/>
          </a:p>
          <a:p>
            <a:pPr indent="-330200" lvl="0" marL="457200" rtl="0" algn="l">
              <a:spcBef>
                <a:spcPts val="1600"/>
              </a:spcBef>
              <a:spcAft>
                <a:spcPts val="0"/>
              </a:spcAft>
              <a:buSzPts val="1600"/>
              <a:buChar char="●"/>
            </a:pPr>
            <a:r>
              <a:rPr lang="en" sz="1600"/>
              <a:t>The main advantage </a:t>
            </a:r>
            <a:r>
              <a:rPr lang="en" sz="1600"/>
              <a:t>is that it gave a high recall score for a very low data size.</a:t>
            </a:r>
            <a:endParaRPr sz="1600"/>
          </a:p>
          <a:p>
            <a:pPr indent="0" lvl="0" marL="0" rtl="0" algn="l">
              <a:spcBef>
                <a:spcPts val="1600"/>
              </a:spcBef>
              <a:spcAft>
                <a:spcPts val="0"/>
              </a:spcAft>
              <a:buNone/>
            </a:pPr>
            <a:r>
              <a:rPr b="1" lang="en" sz="1600"/>
              <a:t>Disadvantages of Paper(1):-</a:t>
            </a:r>
            <a:endParaRPr sz="1600"/>
          </a:p>
          <a:p>
            <a:pPr indent="-330200" lvl="0" marL="457200" rtl="0" algn="l">
              <a:spcBef>
                <a:spcPts val="1600"/>
              </a:spcBef>
              <a:spcAft>
                <a:spcPts val="0"/>
              </a:spcAft>
              <a:buSzPts val="1600"/>
              <a:buChar char="●"/>
            </a:pPr>
            <a:r>
              <a:rPr lang="en" sz="1600"/>
              <a:t>Dataset size is very </a:t>
            </a:r>
            <a:r>
              <a:rPr lang="en" sz="1600"/>
              <a:t>small (625) and hence there are higher chances of getting false positives.</a:t>
            </a:r>
            <a:endParaRPr sz="1600"/>
          </a:p>
          <a:p>
            <a:pPr indent="0" lvl="0" marL="0" rtl="0" algn="l">
              <a:spcBef>
                <a:spcPts val="1600"/>
              </a:spcBef>
              <a:spcAft>
                <a:spcPts val="0"/>
              </a:spcAft>
              <a:buNone/>
            </a:pPr>
            <a:r>
              <a:rPr b="1" lang="en" sz="1600"/>
              <a:t>What we improved:-</a:t>
            </a:r>
            <a:endParaRPr b="1" sz="1600"/>
          </a:p>
          <a:p>
            <a:pPr indent="-330200" lvl="0" marL="457200" rtl="0" algn="l">
              <a:spcBef>
                <a:spcPts val="1600"/>
              </a:spcBef>
              <a:spcAft>
                <a:spcPts val="0"/>
              </a:spcAft>
              <a:buSzPts val="1600"/>
              <a:buChar char="●"/>
            </a:pPr>
            <a:r>
              <a:rPr lang="en" sz="1600"/>
              <a:t>We apply data augmentation in order to build a converted version of the COVID-19 image (e.g., flip, small rotation, small distortion, etc.) to triple the set of samples.</a:t>
            </a:r>
            <a:endParaRPr sz="1600"/>
          </a:p>
          <a:p>
            <a:pPr indent="-330200" lvl="0" marL="457200" rtl="0" algn="l">
              <a:spcBef>
                <a:spcPts val="0"/>
              </a:spcBef>
              <a:spcAft>
                <a:spcPts val="0"/>
              </a:spcAft>
              <a:buSzPts val="1600"/>
              <a:buChar char="●"/>
            </a:pPr>
            <a:r>
              <a:rPr lang="en" sz="1600"/>
              <a:t>We fine-tuned the last layer of the model, thus, we can use less labeled samples per category for the training process.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